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67" r:id="rId15"/>
    <p:sldId id="270" r:id="rId16"/>
    <p:sldId id="271" r:id="rId17"/>
    <p:sldId id="272" r:id="rId18"/>
    <p:sldId id="273" r:id="rId19"/>
    <p:sldId id="274" r:id="rId20"/>
    <p:sldId id="275" r:id="rId21"/>
    <p:sldId id="280" r:id="rId22"/>
    <p:sldId id="276" r:id="rId23"/>
    <p:sldId id="277" r:id="rId24"/>
    <p:sldId id="278" r:id="rId25"/>
    <p:sldId id="279" r:id="rId26"/>
    <p:sldId id="281" r:id="rId27"/>
    <p:sldId id="282" r:id="rId28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8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223E423-4F06-49F4-A496-819126103C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FD5B1EB0-325F-4428-B53E-45A18CD52E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89FF01-FFEE-467A-8FBD-A0D69690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3B9BB-099B-49E6-98B5-A8740908F19C}" type="datetimeFigureOut">
              <a:rPr lang="sv-SE" smtClean="0"/>
              <a:t>2020-02-28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117EC61-3213-471B-BD2F-BD81C4AC1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896A544-DA30-459A-AB20-B90778432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B00B3-4DCB-485B-8593-758F0362EC3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91640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DC6D426-AC3D-4A73-90C7-68CE2964E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36A91F54-E86E-4EBA-BF33-2E310721B8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85D5932-1081-4372-A798-CC6E7E796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3B9BB-099B-49E6-98B5-A8740908F19C}" type="datetimeFigureOut">
              <a:rPr lang="sv-SE" smtClean="0"/>
              <a:t>2020-02-28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7326EA9-BCC1-45A3-96E2-1A1B58A5D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BA7BCD2-08F7-4D3B-B899-6327A7D5A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B00B3-4DCB-485B-8593-758F0362EC3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90957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7C441434-F0A9-45C6-83DB-48CF193A04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89E259B9-AECE-4E90-A056-4637DBA073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92AC2C-88F2-4F31-B211-D52D988D0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3B9BB-099B-49E6-98B5-A8740908F19C}" type="datetimeFigureOut">
              <a:rPr lang="sv-SE" smtClean="0"/>
              <a:t>2020-02-28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90B752B-F8AC-4A14-9BC3-A63E09DED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25D3412-7D47-40B5-8AA8-7DEBA9F93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B00B3-4DCB-485B-8593-758F0362EC3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70901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960E226-C2BD-4E5D-BB39-8221918BF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A4F83A3-BB32-4533-8508-5B6293074F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2FF4393-84B2-478E-A2EF-0D432029F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3B9BB-099B-49E6-98B5-A8740908F19C}" type="datetimeFigureOut">
              <a:rPr lang="sv-SE" smtClean="0"/>
              <a:t>2020-02-28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42D5C2D-C33C-4328-A0A5-84EDE30B7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9825EE2-E7CA-47A1-B730-82094F9E2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B00B3-4DCB-485B-8593-758F0362EC3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95909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8D03A02-886A-4259-A58B-B52DC68DB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2B74E5C-15B2-41CC-A697-6FECF9D6FB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82C3298-1EB8-4989-BFD0-7895AC525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3B9BB-099B-49E6-98B5-A8740908F19C}" type="datetimeFigureOut">
              <a:rPr lang="sv-SE" smtClean="0"/>
              <a:t>2020-02-28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9DF225C-E1CE-49D0-996F-594F0B360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EAB7E93-7277-41C0-8109-BCFD3CB2A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B00B3-4DCB-485B-8593-758F0362EC3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65836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FFEB9B2-CA07-4800-B70D-BE09E91E6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3B3B5E9-7F0E-423A-9585-C4E1C413BE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65AD4192-C1C1-4873-95C4-C164DF16DC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2045D0BE-37FF-4F5B-8616-80A7F7C61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3B9BB-099B-49E6-98B5-A8740908F19C}" type="datetimeFigureOut">
              <a:rPr lang="sv-SE" smtClean="0"/>
              <a:t>2020-02-28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B9FF1635-AEB3-42BA-9621-31559EE0C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9D01EFA1-7ED7-4289-8FFD-5E0284163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B00B3-4DCB-485B-8593-758F0362EC3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02335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26EE84C-0C83-497E-9353-093B38DB7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38F4853-92E6-400B-B735-15AC94503B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96FD16E-06F0-459D-BEB8-21CB182ECD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71B72215-C930-4B5D-813A-13BC591FBF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3918BA2B-DF18-4AF5-82A0-4D7E6CD75E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DA390526-B5C2-4EDC-A3E0-2A7B9FE1E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3B9BB-099B-49E6-98B5-A8740908F19C}" type="datetimeFigureOut">
              <a:rPr lang="sv-SE" smtClean="0"/>
              <a:t>2020-02-28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8819E101-F043-41FB-8384-9BA147A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D554DF73-E9B0-43F7-942F-09A5A5853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B00B3-4DCB-485B-8593-758F0362EC3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84767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8A82D8F-D0D6-475B-B403-D7DC6F34A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E37D8E86-7E80-4720-912E-29D84D984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3B9BB-099B-49E6-98B5-A8740908F19C}" type="datetimeFigureOut">
              <a:rPr lang="sv-SE" smtClean="0"/>
              <a:t>2020-02-28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45E37B6D-4383-45D7-A40A-86D3BFC5B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B43C7D8-5397-444B-90BD-EA0BC2CC5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B00B3-4DCB-485B-8593-758F0362EC3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7483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F759571A-7924-421A-A178-4D6B11380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3B9BB-099B-49E6-98B5-A8740908F19C}" type="datetimeFigureOut">
              <a:rPr lang="sv-SE" smtClean="0"/>
              <a:t>2020-02-28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41476698-B2F2-41BF-BEF2-B9DB9D280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1EC42AD-27AF-4B7F-91F9-B44F17387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B00B3-4DCB-485B-8593-758F0362EC3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0969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8337E28-253A-496C-AD3E-2C358BB09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BE93981-CEE2-4551-8E38-237ADDC54D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0D8BBD95-BC88-477D-B7D5-E509EF95B7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DAE8A6E-31E4-4E4C-AA53-ED43C38DA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3B9BB-099B-49E6-98B5-A8740908F19C}" type="datetimeFigureOut">
              <a:rPr lang="sv-SE" smtClean="0"/>
              <a:t>2020-02-28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0C1A90D4-0AB7-4497-9024-BBC13C065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E9F1B9A4-0672-48C6-9555-BABF87588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B00B3-4DCB-485B-8593-758F0362EC3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04880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DD50EAD-3372-4894-AC05-A38AEE714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AF61FCFA-E1AD-486C-867E-67BCE5CFF8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B3B9B51-F704-4EE9-9B12-A4CAE2FFF9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F6771AF-EEA9-4029-B085-ABF5EA6ED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3B9BB-099B-49E6-98B5-A8740908F19C}" type="datetimeFigureOut">
              <a:rPr lang="sv-SE" smtClean="0"/>
              <a:t>2020-02-28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20426D4B-114B-4350-974E-AA2A02F0D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27FB101-95AD-47F6-A3F8-CF712C9A5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B00B3-4DCB-485B-8593-758F0362EC3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16402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2A19CF09-6261-4FCC-9195-0176CA957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09C3097-56D7-48E5-9A3A-F3F43A64B8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818F369-E3C1-40E4-8A1F-C28DE410A0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3B9BB-099B-49E6-98B5-A8740908F19C}" type="datetimeFigureOut">
              <a:rPr lang="sv-SE" smtClean="0"/>
              <a:t>2020-02-28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0A0C891-EF87-4DAF-A4A9-4E27EE40B5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3B6B1DA-1728-44E8-891F-9CFB5AC02D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B00B3-4DCB-485B-8593-758F0362EC3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27235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0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4.xml"/><Relationship Id="rId6" Type="http://schemas.openxmlformats.org/officeDocument/2006/relationships/image" Target="../media/image1.png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20.m4a"/><Relationship Id="rId7" Type="http://schemas.openxmlformats.org/officeDocument/2006/relationships/image" Target="../media/image14.jpeg"/><Relationship Id="rId2" Type="http://schemas.microsoft.com/office/2007/relationships/media" Target="../media/media20.m4a"/><Relationship Id="rId1" Type="http://schemas.openxmlformats.org/officeDocument/2006/relationships/tags" Target="../tags/tag15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16.xml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1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.png"/><Relationship Id="rId4" Type="http://schemas.openxmlformats.org/officeDocument/2006/relationships/hyperlink" Target="http://www.bohmelin.se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FA36A46-8404-4DFF-B77D-E231F037AB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Bemötande 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25D2631C-EE58-4445-BB2B-4A03D12A45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Komplicerad patient eller en medmänniska i behov av vård?</a:t>
            </a:r>
          </a:p>
        </p:txBody>
      </p:sp>
      <p:cxnSp>
        <p:nvCxnSpPr>
          <p:cNvPr id="6" name="Rak koppling 5">
            <a:extLst>
              <a:ext uri="{FF2B5EF4-FFF2-40B4-BE49-F238E27FC236}">
                <a16:creationId xmlns:a16="http://schemas.microsoft.com/office/drawing/2014/main" id="{BC92052D-905D-4143-B583-5982861097E4}"/>
              </a:ext>
            </a:extLst>
          </p:cNvPr>
          <p:cNvCxnSpPr/>
          <p:nvPr/>
        </p:nvCxnSpPr>
        <p:spPr>
          <a:xfrm>
            <a:off x="1328738" y="5757863"/>
            <a:ext cx="9529762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ruta 6">
            <a:extLst>
              <a:ext uri="{FF2B5EF4-FFF2-40B4-BE49-F238E27FC236}">
                <a16:creationId xmlns:a16="http://schemas.microsoft.com/office/drawing/2014/main" id="{D1D028B1-1BCC-4731-B8BC-CF51C3683453}"/>
              </a:ext>
            </a:extLst>
          </p:cNvPr>
          <p:cNvSpPr txBox="1"/>
          <p:nvPr/>
        </p:nvSpPr>
        <p:spPr>
          <a:xfrm>
            <a:off x="7729539" y="5770007"/>
            <a:ext cx="3243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dirty="0"/>
              <a:t>bohmelin.se</a:t>
            </a:r>
          </a:p>
        </p:txBody>
      </p:sp>
      <p:pic>
        <p:nvPicPr>
          <p:cNvPr id="8" name="Ljud 7">
            <a:hlinkClick r:id="" action="ppaction://media"/>
            <a:extLst>
              <a:ext uri="{FF2B5EF4-FFF2-40B4-BE49-F238E27FC236}">
                <a16:creationId xmlns:a16="http://schemas.microsoft.com/office/drawing/2014/main" id="{962CDF06-09BB-4C1B-84F5-0C37AC895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76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43"/>
    </mc:Choice>
    <mc:Fallback xmlns="">
      <p:transition spd="slow" advTm="30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FA36A46-8404-4DFF-B77D-E231F037AB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06475"/>
          </a:xfrm>
        </p:spPr>
        <p:txBody>
          <a:bodyPr/>
          <a:lstStyle/>
          <a:p>
            <a:r>
              <a:rPr lang="sv-SE" dirty="0"/>
              <a:t>Dåligt bemötande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25D2631C-EE58-4445-BB2B-4A03D12A45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5863" y="3190422"/>
            <a:ext cx="9144000" cy="414334"/>
          </a:xfrm>
        </p:spPr>
        <p:txBody>
          <a:bodyPr>
            <a:normAutofit lnSpcReduction="10000"/>
          </a:bodyPr>
          <a:lstStyle/>
          <a:p>
            <a:r>
              <a:rPr lang="sv-SE" dirty="0"/>
              <a:t>Du kanske kan lägga till en smörgås på förmiddagen…</a:t>
            </a:r>
          </a:p>
        </p:txBody>
      </p:sp>
      <p:cxnSp>
        <p:nvCxnSpPr>
          <p:cNvPr id="6" name="Rak koppling 5">
            <a:extLst>
              <a:ext uri="{FF2B5EF4-FFF2-40B4-BE49-F238E27FC236}">
                <a16:creationId xmlns:a16="http://schemas.microsoft.com/office/drawing/2014/main" id="{BC92052D-905D-4143-B583-5982861097E4}"/>
              </a:ext>
            </a:extLst>
          </p:cNvPr>
          <p:cNvCxnSpPr/>
          <p:nvPr/>
        </p:nvCxnSpPr>
        <p:spPr>
          <a:xfrm>
            <a:off x="1328738" y="5757863"/>
            <a:ext cx="9529762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ruta 6">
            <a:extLst>
              <a:ext uri="{FF2B5EF4-FFF2-40B4-BE49-F238E27FC236}">
                <a16:creationId xmlns:a16="http://schemas.microsoft.com/office/drawing/2014/main" id="{D1D028B1-1BCC-4731-B8BC-CF51C3683453}"/>
              </a:ext>
            </a:extLst>
          </p:cNvPr>
          <p:cNvSpPr txBox="1"/>
          <p:nvPr/>
        </p:nvSpPr>
        <p:spPr>
          <a:xfrm>
            <a:off x="7729539" y="5770007"/>
            <a:ext cx="3243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dirty="0"/>
              <a:t>bohmelin.se</a:t>
            </a:r>
          </a:p>
        </p:txBody>
      </p:sp>
      <p:sp>
        <p:nvSpPr>
          <p:cNvPr id="8" name="Underrubrik 2">
            <a:extLst>
              <a:ext uri="{FF2B5EF4-FFF2-40B4-BE49-F238E27FC236}">
                <a16:creationId xmlns:a16="http://schemas.microsoft.com/office/drawing/2014/main" id="{DD462DDD-81F1-453D-B03F-EEC38CAC6652}"/>
              </a:ext>
            </a:extLst>
          </p:cNvPr>
          <p:cNvSpPr txBox="1">
            <a:spLocks/>
          </p:cNvSpPr>
          <p:nvPr/>
        </p:nvSpPr>
        <p:spPr>
          <a:xfrm>
            <a:off x="1185863" y="2417831"/>
            <a:ext cx="9144000" cy="41433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Dietisten: jag har räknat på ditt intag och motion, minus 2000 kcal</a:t>
            </a:r>
          </a:p>
        </p:txBody>
      </p:sp>
      <p:pic>
        <p:nvPicPr>
          <p:cNvPr id="4" name="Ljud 3">
            <a:hlinkClick r:id="" action="ppaction://media"/>
            <a:extLst>
              <a:ext uri="{FF2B5EF4-FFF2-40B4-BE49-F238E27FC236}">
                <a16:creationId xmlns:a16="http://schemas.microsoft.com/office/drawing/2014/main" id="{103F9104-027C-41CC-9FFF-E189A158976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635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55"/>
    </mc:Choice>
    <mc:Fallback xmlns="">
      <p:transition spd="slow" advTm="58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FA36A46-8404-4DFF-B77D-E231F037AB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06475"/>
          </a:xfrm>
        </p:spPr>
        <p:txBody>
          <a:bodyPr/>
          <a:lstStyle/>
          <a:p>
            <a:r>
              <a:rPr lang="sv-SE" dirty="0"/>
              <a:t>Positivt bemötande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25D2631C-EE58-4445-BB2B-4A03D12A45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642938" y="2262034"/>
            <a:ext cx="9144000" cy="414334"/>
          </a:xfrm>
        </p:spPr>
        <p:txBody>
          <a:bodyPr>
            <a:normAutofit lnSpcReduction="10000"/>
          </a:bodyPr>
          <a:lstStyle/>
          <a:p>
            <a:r>
              <a:rPr lang="sv-SE" dirty="0"/>
              <a:t>Välkommen, kaffe eller thé?</a:t>
            </a:r>
          </a:p>
        </p:txBody>
      </p:sp>
      <p:cxnSp>
        <p:nvCxnSpPr>
          <p:cNvPr id="6" name="Rak koppling 5">
            <a:extLst>
              <a:ext uri="{FF2B5EF4-FFF2-40B4-BE49-F238E27FC236}">
                <a16:creationId xmlns:a16="http://schemas.microsoft.com/office/drawing/2014/main" id="{BC92052D-905D-4143-B583-5982861097E4}"/>
              </a:ext>
            </a:extLst>
          </p:cNvPr>
          <p:cNvCxnSpPr/>
          <p:nvPr/>
        </p:nvCxnSpPr>
        <p:spPr>
          <a:xfrm>
            <a:off x="1328738" y="5757863"/>
            <a:ext cx="9529762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ruta 6">
            <a:extLst>
              <a:ext uri="{FF2B5EF4-FFF2-40B4-BE49-F238E27FC236}">
                <a16:creationId xmlns:a16="http://schemas.microsoft.com/office/drawing/2014/main" id="{D1D028B1-1BCC-4731-B8BC-CF51C3683453}"/>
              </a:ext>
            </a:extLst>
          </p:cNvPr>
          <p:cNvSpPr txBox="1"/>
          <p:nvPr/>
        </p:nvSpPr>
        <p:spPr>
          <a:xfrm>
            <a:off x="7729539" y="5770007"/>
            <a:ext cx="3243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dirty="0"/>
              <a:t>bohmelin.se</a:t>
            </a:r>
          </a:p>
        </p:txBody>
      </p:sp>
      <p:sp>
        <p:nvSpPr>
          <p:cNvPr id="8" name="Underrubrik 2">
            <a:extLst>
              <a:ext uri="{FF2B5EF4-FFF2-40B4-BE49-F238E27FC236}">
                <a16:creationId xmlns:a16="http://schemas.microsoft.com/office/drawing/2014/main" id="{DD462DDD-81F1-453D-B03F-EEC38CAC6652}"/>
              </a:ext>
            </a:extLst>
          </p:cNvPr>
          <p:cNvSpPr txBox="1">
            <a:spLocks/>
          </p:cNvSpPr>
          <p:nvPr/>
        </p:nvSpPr>
        <p:spPr>
          <a:xfrm>
            <a:off x="5413306" y="4113748"/>
            <a:ext cx="9144000" cy="41433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Dr. med Kai </a:t>
            </a:r>
            <a:r>
              <a:rPr lang="sv-SE" dirty="0" err="1"/>
              <a:t>Klasmeyer</a:t>
            </a:r>
            <a:r>
              <a:rPr lang="sv-SE" dirty="0"/>
              <a:t>, Köln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637DCA75-7C1A-4C39-99BD-5CD439C168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883" t="35248" r="6368" b="42913"/>
          <a:stretch/>
        </p:blipFill>
        <p:spPr>
          <a:xfrm>
            <a:off x="8501062" y="2483608"/>
            <a:ext cx="4114801" cy="1496944"/>
          </a:xfrm>
          <a:prstGeom prst="rect">
            <a:avLst/>
          </a:prstGeom>
        </p:spPr>
      </p:pic>
      <p:sp>
        <p:nvSpPr>
          <p:cNvPr id="9" name="Underrubrik 2">
            <a:extLst>
              <a:ext uri="{FF2B5EF4-FFF2-40B4-BE49-F238E27FC236}">
                <a16:creationId xmlns:a16="http://schemas.microsoft.com/office/drawing/2014/main" id="{367B66CD-0568-4B19-9157-CAC6C6F05430}"/>
              </a:ext>
            </a:extLst>
          </p:cNvPr>
          <p:cNvSpPr txBox="1">
            <a:spLocks/>
          </p:cNvSpPr>
          <p:nvPr/>
        </p:nvSpPr>
        <p:spPr>
          <a:xfrm>
            <a:off x="931985" y="3143994"/>
            <a:ext cx="9144000" cy="41433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Visst, du har </a:t>
            </a:r>
            <a:r>
              <a:rPr lang="sv-SE" dirty="0" err="1"/>
              <a:t>lipödem</a:t>
            </a:r>
            <a:endParaRPr lang="sv-SE" dirty="0"/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B1F09EE-1BE4-419F-9B9D-0C154D0A5661}"/>
              </a:ext>
            </a:extLst>
          </p:cNvPr>
          <p:cNvSpPr txBox="1">
            <a:spLocks/>
          </p:cNvSpPr>
          <p:nvPr/>
        </p:nvSpPr>
        <p:spPr>
          <a:xfrm>
            <a:off x="1022664" y="3894437"/>
            <a:ext cx="6401718" cy="1496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Självklart kan jag hjälpa dig. </a:t>
            </a:r>
          </a:p>
          <a:p>
            <a:r>
              <a:rPr lang="sv-SE" dirty="0"/>
              <a:t>Ska vi gå runt och se lokalerna?</a:t>
            </a:r>
          </a:p>
        </p:txBody>
      </p:sp>
      <p:pic>
        <p:nvPicPr>
          <p:cNvPr id="5" name="Ljud 4">
            <a:hlinkClick r:id="" action="ppaction://media"/>
            <a:extLst>
              <a:ext uri="{FF2B5EF4-FFF2-40B4-BE49-F238E27FC236}">
                <a16:creationId xmlns:a16="http://schemas.microsoft.com/office/drawing/2014/main" id="{98C7377D-A06A-4595-BAEE-E785F24DB8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611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99"/>
    </mc:Choice>
    <mc:Fallback xmlns="">
      <p:transition spd="slow" advTm="56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Rak koppling 5">
            <a:extLst>
              <a:ext uri="{FF2B5EF4-FFF2-40B4-BE49-F238E27FC236}">
                <a16:creationId xmlns:a16="http://schemas.microsoft.com/office/drawing/2014/main" id="{BC92052D-905D-4143-B583-5982861097E4}"/>
              </a:ext>
            </a:extLst>
          </p:cNvPr>
          <p:cNvCxnSpPr/>
          <p:nvPr/>
        </p:nvCxnSpPr>
        <p:spPr>
          <a:xfrm>
            <a:off x="1328738" y="5757863"/>
            <a:ext cx="9529762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ruta 6">
            <a:extLst>
              <a:ext uri="{FF2B5EF4-FFF2-40B4-BE49-F238E27FC236}">
                <a16:creationId xmlns:a16="http://schemas.microsoft.com/office/drawing/2014/main" id="{D1D028B1-1BCC-4731-B8BC-CF51C3683453}"/>
              </a:ext>
            </a:extLst>
          </p:cNvPr>
          <p:cNvSpPr txBox="1"/>
          <p:nvPr/>
        </p:nvSpPr>
        <p:spPr>
          <a:xfrm>
            <a:off x="7729539" y="5770007"/>
            <a:ext cx="3243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dirty="0"/>
              <a:t>bohmelin.se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94C459A-319B-45B3-83FC-8D95C1418D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25" t="10460" r="6719" b="6645"/>
          <a:stretch/>
        </p:blipFill>
        <p:spPr>
          <a:xfrm>
            <a:off x="285759" y="272533"/>
            <a:ext cx="9547020" cy="5076000"/>
          </a:xfrm>
          <a:prstGeom prst="rect">
            <a:avLst/>
          </a:prstGeom>
        </p:spPr>
      </p:pic>
      <p:pic>
        <p:nvPicPr>
          <p:cNvPr id="1026" name="Picture 2" descr="!!">
            <a:extLst>
              <a:ext uri="{FF2B5EF4-FFF2-40B4-BE49-F238E27FC236}">
                <a16:creationId xmlns:a16="http://schemas.microsoft.com/office/drawing/2014/main" id="{F31A9205-0302-438B-AA29-C524F5448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661" y="3249198"/>
            <a:ext cx="4213024" cy="23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Ljud 1">
            <a:hlinkClick r:id="" action="ppaction://media"/>
            <a:extLst>
              <a:ext uri="{FF2B5EF4-FFF2-40B4-BE49-F238E27FC236}">
                <a16:creationId xmlns:a16="http://schemas.microsoft.com/office/drawing/2014/main" id="{564BF865-79C9-4F74-8831-D850D41473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70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60"/>
    </mc:Choice>
    <mc:Fallback xmlns="">
      <p:transition spd="slow" advTm="34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Rak koppling 5">
            <a:extLst>
              <a:ext uri="{FF2B5EF4-FFF2-40B4-BE49-F238E27FC236}">
                <a16:creationId xmlns:a16="http://schemas.microsoft.com/office/drawing/2014/main" id="{BC92052D-905D-4143-B583-5982861097E4}"/>
              </a:ext>
            </a:extLst>
          </p:cNvPr>
          <p:cNvCxnSpPr/>
          <p:nvPr/>
        </p:nvCxnSpPr>
        <p:spPr>
          <a:xfrm>
            <a:off x="1328738" y="5757863"/>
            <a:ext cx="9529762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ruta 6">
            <a:extLst>
              <a:ext uri="{FF2B5EF4-FFF2-40B4-BE49-F238E27FC236}">
                <a16:creationId xmlns:a16="http://schemas.microsoft.com/office/drawing/2014/main" id="{D1D028B1-1BCC-4731-B8BC-CF51C3683453}"/>
              </a:ext>
            </a:extLst>
          </p:cNvPr>
          <p:cNvSpPr txBox="1"/>
          <p:nvPr/>
        </p:nvSpPr>
        <p:spPr>
          <a:xfrm>
            <a:off x="7729539" y="5770007"/>
            <a:ext cx="3243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dirty="0"/>
              <a:t>bohmelin.se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154C0C17-9261-47D4-AA0A-3D4CECCA81A4}"/>
              </a:ext>
            </a:extLst>
          </p:cNvPr>
          <p:cNvSpPr/>
          <p:nvPr/>
        </p:nvSpPr>
        <p:spPr>
          <a:xfrm>
            <a:off x="4991094" y="-597221"/>
            <a:ext cx="4538663" cy="7571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b="1" dirty="0">
                <a:solidFill>
                  <a:srgbClr val="1F2A30"/>
                </a:solidFill>
                <a:latin typeface="inherit"/>
              </a:rPr>
              <a:t>Kirurgisk träning</a:t>
            </a:r>
          </a:p>
          <a:p>
            <a:r>
              <a:rPr lang="sv-SE" dirty="0">
                <a:solidFill>
                  <a:srgbClr val="555D60"/>
                </a:solidFill>
                <a:latin typeface="Lato"/>
              </a:rPr>
              <a:t>Han avslutade sin kirurgiska träning Kai </a:t>
            </a:r>
            <a:r>
              <a:rPr lang="sv-SE" dirty="0" err="1">
                <a:solidFill>
                  <a:srgbClr val="555D60"/>
                </a:solidFill>
                <a:latin typeface="Lato"/>
              </a:rPr>
              <a:t>Klasmeyer</a:t>
            </a:r>
            <a:r>
              <a:rPr lang="sv-SE" dirty="0">
                <a:solidFill>
                  <a:srgbClr val="555D60"/>
                </a:solidFill>
                <a:latin typeface="Lato"/>
              </a:rPr>
              <a:t> från juli 2004 till april 2005 och från april 2006 till februari 2008 på Florens Nightingale sjukhus i Düsseldorf. Överläkare professor Dr. med. K.-H. </a:t>
            </a:r>
            <a:r>
              <a:rPr lang="sv-SE" dirty="0" err="1">
                <a:solidFill>
                  <a:srgbClr val="555D60"/>
                </a:solidFill>
                <a:latin typeface="Lato"/>
              </a:rPr>
              <a:t>Schultheis</a:t>
            </a:r>
            <a:endParaRPr lang="sv-SE" dirty="0">
              <a:solidFill>
                <a:srgbClr val="555D60"/>
              </a:solidFill>
              <a:latin typeface="Lato"/>
            </a:endParaRPr>
          </a:p>
          <a:p>
            <a:r>
              <a:rPr lang="sv-SE" b="1" dirty="0">
                <a:solidFill>
                  <a:srgbClr val="1F2A30"/>
                </a:solidFill>
                <a:latin typeface="inherit"/>
              </a:rPr>
              <a:t>Universitetssjukhuset</a:t>
            </a:r>
          </a:p>
          <a:p>
            <a:r>
              <a:rPr lang="sv-SE" dirty="0">
                <a:solidFill>
                  <a:srgbClr val="555D60"/>
                </a:solidFill>
                <a:latin typeface="Lato"/>
              </a:rPr>
              <a:t>Från april 2005 till april 2006 fick han värdefull erfarenhet inom genitalkirurgi som assistentläkare vid urologavdelningen vid universitetssjukhuset i Düsseldorf. Överläkare professor Dr. med. R. </a:t>
            </a:r>
            <a:r>
              <a:rPr lang="sv-SE" dirty="0" err="1">
                <a:solidFill>
                  <a:srgbClr val="555D60"/>
                </a:solidFill>
                <a:latin typeface="Lato"/>
              </a:rPr>
              <a:t>Ackermann</a:t>
            </a:r>
            <a:endParaRPr lang="sv-SE" dirty="0">
              <a:solidFill>
                <a:srgbClr val="555D60"/>
              </a:solidFill>
              <a:latin typeface="Lato"/>
            </a:endParaRPr>
          </a:p>
          <a:p>
            <a:r>
              <a:rPr lang="sv-SE" b="1" dirty="0">
                <a:solidFill>
                  <a:srgbClr val="1F2A30"/>
                </a:solidFill>
                <a:latin typeface="inherit"/>
              </a:rPr>
              <a:t>medlemskap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555D60"/>
                </a:solidFill>
                <a:latin typeface="Lato"/>
              </a:rPr>
              <a:t>German </a:t>
            </a:r>
            <a:r>
              <a:rPr lang="sv-SE" dirty="0" err="1">
                <a:solidFill>
                  <a:srgbClr val="555D60"/>
                </a:solidFill>
                <a:latin typeface="Lato"/>
              </a:rPr>
              <a:t>Society</a:t>
            </a:r>
            <a:r>
              <a:rPr lang="sv-SE" dirty="0">
                <a:solidFill>
                  <a:srgbClr val="555D60"/>
                </a:solidFill>
                <a:latin typeface="Lato"/>
              </a:rPr>
              <a:t> for Plastic, </a:t>
            </a:r>
            <a:r>
              <a:rPr lang="sv-SE" dirty="0" err="1">
                <a:solidFill>
                  <a:srgbClr val="555D60"/>
                </a:solidFill>
                <a:latin typeface="Lato"/>
              </a:rPr>
              <a:t>Reconstructive</a:t>
            </a:r>
            <a:r>
              <a:rPr lang="sv-SE" dirty="0">
                <a:solidFill>
                  <a:srgbClr val="555D60"/>
                </a:solidFill>
                <a:latin typeface="Lato"/>
              </a:rPr>
              <a:t> and </a:t>
            </a:r>
            <a:r>
              <a:rPr lang="sv-SE" dirty="0" err="1">
                <a:solidFill>
                  <a:srgbClr val="555D60"/>
                </a:solidFill>
                <a:latin typeface="Lato"/>
              </a:rPr>
              <a:t>Aesthetic</a:t>
            </a:r>
            <a:r>
              <a:rPr lang="sv-SE" dirty="0">
                <a:solidFill>
                  <a:srgbClr val="555D60"/>
                </a:solidFill>
                <a:latin typeface="Lato"/>
              </a:rPr>
              <a:t> </a:t>
            </a:r>
            <a:r>
              <a:rPr lang="sv-SE" dirty="0" err="1">
                <a:solidFill>
                  <a:srgbClr val="555D60"/>
                </a:solidFill>
                <a:latin typeface="Lato"/>
              </a:rPr>
              <a:t>Surgery</a:t>
            </a:r>
            <a:r>
              <a:rPr lang="sv-SE" dirty="0">
                <a:solidFill>
                  <a:srgbClr val="555D60"/>
                </a:solidFill>
                <a:latin typeface="Lato"/>
              </a:rPr>
              <a:t> (DGPRÄC)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555D60"/>
                </a:solidFill>
                <a:latin typeface="Lato"/>
              </a:rPr>
              <a:t>German </a:t>
            </a:r>
            <a:r>
              <a:rPr lang="sv-SE" dirty="0" err="1">
                <a:solidFill>
                  <a:srgbClr val="555D60"/>
                </a:solidFill>
                <a:latin typeface="Lato"/>
              </a:rPr>
              <a:t>Society</a:t>
            </a:r>
            <a:r>
              <a:rPr lang="sv-SE" dirty="0">
                <a:solidFill>
                  <a:srgbClr val="555D60"/>
                </a:solidFill>
                <a:latin typeface="Lato"/>
              </a:rPr>
              <a:t> for </a:t>
            </a:r>
            <a:r>
              <a:rPr lang="sv-SE" dirty="0" err="1">
                <a:solidFill>
                  <a:srgbClr val="555D60"/>
                </a:solidFill>
                <a:latin typeface="Lato"/>
              </a:rPr>
              <a:t>Senology</a:t>
            </a:r>
            <a:endParaRPr lang="sv-SE" dirty="0">
              <a:solidFill>
                <a:srgbClr val="555D60"/>
              </a:solidFill>
              <a:latin typeface="Lato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555D60"/>
                </a:solidFill>
                <a:latin typeface="Lato"/>
              </a:rPr>
              <a:t>Inter</a:t>
            </a:r>
          </a:p>
          <a:p>
            <a:r>
              <a:rPr lang="sv-SE" b="1" dirty="0">
                <a:solidFill>
                  <a:srgbClr val="1F2A30"/>
                </a:solidFill>
                <a:latin typeface="inherit"/>
              </a:rPr>
              <a:t>specialistutbildning</a:t>
            </a:r>
          </a:p>
          <a:p>
            <a:r>
              <a:rPr lang="sv-SE" dirty="0">
                <a:solidFill>
                  <a:srgbClr val="555D60"/>
                </a:solidFill>
                <a:latin typeface="Lato"/>
              </a:rPr>
              <a:t>Slutligen Dr. </a:t>
            </a:r>
            <a:r>
              <a:rPr lang="sv-SE" dirty="0" err="1">
                <a:solidFill>
                  <a:srgbClr val="555D60"/>
                </a:solidFill>
                <a:latin typeface="Lato"/>
              </a:rPr>
              <a:t>Klasmeyer</a:t>
            </a:r>
            <a:r>
              <a:rPr lang="sv-SE" dirty="0">
                <a:solidFill>
                  <a:srgbClr val="555D60"/>
                </a:solidFill>
                <a:latin typeface="Lato"/>
              </a:rPr>
              <a:t> avslutade sin specialistutbildning som plast- och estetisk kirurg vid avdelningen för plast, estetik och </a:t>
            </a:r>
            <a:r>
              <a:rPr lang="sv-SE" dirty="0" err="1">
                <a:solidFill>
                  <a:srgbClr val="555D60"/>
                </a:solidFill>
                <a:latin typeface="Lato"/>
              </a:rPr>
              <a:t>rekonstruktiv</a:t>
            </a:r>
            <a:r>
              <a:rPr lang="sv-SE" dirty="0">
                <a:solidFill>
                  <a:srgbClr val="555D60"/>
                </a:solidFill>
                <a:latin typeface="Lato"/>
              </a:rPr>
              <a:t> kirurgi vid Florens Nightingale sjukhus i Düsseldorf. Överläkare professor Dr. med. Jutta </a:t>
            </a:r>
            <a:r>
              <a:rPr lang="sv-SE" dirty="0" err="1">
                <a:solidFill>
                  <a:srgbClr val="555D60"/>
                </a:solidFill>
                <a:latin typeface="Lato"/>
              </a:rPr>
              <a:t>Liebau</a:t>
            </a:r>
            <a:r>
              <a:rPr lang="sv-SE" dirty="0">
                <a:solidFill>
                  <a:srgbClr val="555D60"/>
                </a:solidFill>
                <a:latin typeface="Lato"/>
              </a:rPr>
              <a:t>.</a:t>
            </a:r>
            <a:endParaRPr lang="sv-SE" b="0" i="0" dirty="0">
              <a:solidFill>
                <a:srgbClr val="555D60"/>
              </a:solidFill>
              <a:effectLst/>
              <a:latin typeface="Lato"/>
            </a:endParaRP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857B054B-E23B-4954-930F-DA37549F07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51" t="19568" r="65664" b="5604"/>
          <a:stretch/>
        </p:blipFill>
        <p:spPr>
          <a:xfrm>
            <a:off x="1362064" y="485775"/>
            <a:ext cx="3228975" cy="5129213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24C18A94-4154-45CE-9CE4-DA1314C4F5CF}"/>
              </a:ext>
            </a:extLst>
          </p:cNvPr>
          <p:cNvSpPr/>
          <p:nvPr/>
        </p:nvSpPr>
        <p:spPr>
          <a:xfrm>
            <a:off x="6093619" y="833939"/>
            <a:ext cx="5364274" cy="4708981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perspectiveContrastingRightFacing"/>
            <a:lightRig rig="threePt" dir="t"/>
          </a:scene3d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sv-SE" sz="30000" b="1" cap="none" spc="0" dirty="0">
                <a:ln/>
                <a:solidFill>
                  <a:srgbClr val="00B050"/>
                </a:solidFill>
                <a:effectLst/>
                <a:latin typeface="Bauhaus 93" panose="04030905020B02020C02" pitchFamily="82" charset="0"/>
              </a:rPr>
              <a:t>EU</a:t>
            </a:r>
          </a:p>
        </p:txBody>
      </p:sp>
      <p:pic>
        <p:nvPicPr>
          <p:cNvPr id="5" name="Ljud 4">
            <a:hlinkClick r:id="" action="ppaction://media"/>
            <a:extLst>
              <a:ext uri="{FF2B5EF4-FFF2-40B4-BE49-F238E27FC236}">
                <a16:creationId xmlns:a16="http://schemas.microsoft.com/office/drawing/2014/main" id="{B5077E20-37C9-4D28-A445-F941A07E29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388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669"/>
    </mc:Choice>
    <mc:Fallback xmlns="">
      <p:transition spd="slow" advTm="66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FA36A46-8404-4DFF-B77D-E231F037AB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06475"/>
          </a:xfrm>
        </p:spPr>
        <p:txBody>
          <a:bodyPr/>
          <a:lstStyle/>
          <a:p>
            <a:r>
              <a:rPr lang="sv-SE" dirty="0"/>
              <a:t>Dåligt bemötande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25D2631C-EE58-4445-BB2B-4A03D12A45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7276" y="2913991"/>
            <a:ext cx="9144000" cy="414334"/>
          </a:xfrm>
        </p:spPr>
        <p:txBody>
          <a:bodyPr>
            <a:normAutofit lnSpcReduction="10000"/>
          </a:bodyPr>
          <a:lstStyle/>
          <a:p>
            <a:r>
              <a:rPr lang="sv-SE" dirty="0"/>
              <a:t>Det ingår inte i upphandlingen</a:t>
            </a:r>
          </a:p>
        </p:txBody>
      </p:sp>
      <p:cxnSp>
        <p:nvCxnSpPr>
          <p:cNvPr id="6" name="Rak koppling 5">
            <a:extLst>
              <a:ext uri="{FF2B5EF4-FFF2-40B4-BE49-F238E27FC236}">
                <a16:creationId xmlns:a16="http://schemas.microsoft.com/office/drawing/2014/main" id="{BC92052D-905D-4143-B583-5982861097E4}"/>
              </a:ext>
            </a:extLst>
          </p:cNvPr>
          <p:cNvCxnSpPr/>
          <p:nvPr/>
        </p:nvCxnSpPr>
        <p:spPr>
          <a:xfrm>
            <a:off x="1328738" y="5757863"/>
            <a:ext cx="9529762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ruta 6">
            <a:extLst>
              <a:ext uri="{FF2B5EF4-FFF2-40B4-BE49-F238E27FC236}">
                <a16:creationId xmlns:a16="http://schemas.microsoft.com/office/drawing/2014/main" id="{D1D028B1-1BCC-4731-B8BC-CF51C3683453}"/>
              </a:ext>
            </a:extLst>
          </p:cNvPr>
          <p:cNvSpPr txBox="1"/>
          <p:nvPr/>
        </p:nvSpPr>
        <p:spPr>
          <a:xfrm>
            <a:off x="7729539" y="5770007"/>
            <a:ext cx="3243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dirty="0"/>
              <a:t>bohmelin.se</a:t>
            </a:r>
          </a:p>
        </p:txBody>
      </p:sp>
      <p:sp>
        <p:nvSpPr>
          <p:cNvPr id="8" name="Underrubrik 2">
            <a:extLst>
              <a:ext uri="{FF2B5EF4-FFF2-40B4-BE49-F238E27FC236}">
                <a16:creationId xmlns:a16="http://schemas.microsoft.com/office/drawing/2014/main" id="{DD462DDD-81F1-453D-B03F-EEC38CAC6652}"/>
              </a:ext>
            </a:extLst>
          </p:cNvPr>
          <p:cNvSpPr txBox="1">
            <a:spLocks/>
          </p:cNvSpPr>
          <p:nvPr/>
        </p:nvSpPr>
        <p:spPr>
          <a:xfrm>
            <a:off x="1185863" y="2417831"/>
            <a:ext cx="9144000" cy="41433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Det finns ingen evidens för att ge dig behandling</a:t>
            </a:r>
          </a:p>
        </p:txBody>
      </p:sp>
      <p:sp>
        <p:nvSpPr>
          <p:cNvPr id="9" name="Underrubrik 2">
            <a:extLst>
              <a:ext uri="{FF2B5EF4-FFF2-40B4-BE49-F238E27FC236}">
                <a16:creationId xmlns:a16="http://schemas.microsoft.com/office/drawing/2014/main" id="{58A64999-3D36-4AC2-A0DC-48B38023519C}"/>
              </a:ext>
            </a:extLst>
          </p:cNvPr>
          <p:cNvSpPr txBox="1">
            <a:spLocks/>
          </p:cNvSpPr>
          <p:nvPr/>
        </p:nvSpPr>
        <p:spPr>
          <a:xfrm>
            <a:off x="1057276" y="3427254"/>
            <a:ext cx="9144000" cy="41433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 err="1"/>
              <a:t>Platstikkirurgi</a:t>
            </a:r>
            <a:r>
              <a:rPr lang="sv-SE" dirty="0"/>
              <a:t> kan ge andra problem,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DAF5D051-1FE5-4C04-8A44-D1DF2CBD6145}"/>
              </a:ext>
            </a:extLst>
          </p:cNvPr>
          <p:cNvSpPr txBox="1">
            <a:spLocks/>
          </p:cNvSpPr>
          <p:nvPr/>
        </p:nvSpPr>
        <p:spPr>
          <a:xfrm>
            <a:off x="1150145" y="3940517"/>
            <a:ext cx="9144000" cy="41433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Du kan få </a:t>
            </a:r>
            <a:r>
              <a:rPr lang="sv-SE" dirty="0" err="1"/>
              <a:t>gastric</a:t>
            </a:r>
            <a:r>
              <a:rPr lang="sv-SE" dirty="0"/>
              <a:t> bypass istället…</a:t>
            </a:r>
          </a:p>
        </p:txBody>
      </p:sp>
      <p:sp>
        <p:nvSpPr>
          <p:cNvPr id="11" name="Underrubrik 2">
            <a:extLst>
              <a:ext uri="{FF2B5EF4-FFF2-40B4-BE49-F238E27FC236}">
                <a16:creationId xmlns:a16="http://schemas.microsoft.com/office/drawing/2014/main" id="{BF8EB5BF-C701-42B1-AA35-2E1FE416E854}"/>
              </a:ext>
            </a:extLst>
          </p:cNvPr>
          <p:cNvSpPr txBox="1">
            <a:spLocks/>
          </p:cNvSpPr>
          <p:nvPr/>
        </p:nvSpPr>
        <p:spPr>
          <a:xfrm>
            <a:off x="1150145" y="4503111"/>
            <a:ext cx="9144000" cy="41433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Du måste vänta in svensk forskning, visst ca 10 år</a:t>
            </a:r>
          </a:p>
        </p:txBody>
      </p:sp>
      <p:sp>
        <p:nvSpPr>
          <p:cNvPr id="12" name="Underrubrik 2">
            <a:extLst>
              <a:ext uri="{FF2B5EF4-FFF2-40B4-BE49-F238E27FC236}">
                <a16:creationId xmlns:a16="http://schemas.microsoft.com/office/drawing/2014/main" id="{E3D6BAC0-B0B4-4A37-B26F-B8B0434D985A}"/>
              </a:ext>
            </a:extLst>
          </p:cNvPr>
          <p:cNvSpPr txBox="1">
            <a:spLocks/>
          </p:cNvSpPr>
          <p:nvPr/>
        </p:nvSpPr>
        <p:spPr>
          <a:xfrm>
            <a:off x="1185863" y="5065705"/>
            <a:ext cx="9144000" cy="41433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Jag kan bli av med jobbet …</a:t>
            </a:r>
          </a:p>
        </p:txBody>
      </p:sp>
      <p:pic>
        <p:nvPicPr>
          <p:cNvPr id="4" name="Ljud 3">
            <a:hlinkClick r:id="" action="ppaction://media"/>
            <a:extLst>
              <a:ext uri="{FF2B5EF4-FFF2-40B4-BE49-F238E27FC236}">
                <a16:creationId xmlns:a16="http://schemas.microsoft.com/office/drawing/2014/main" id="{31149BB6-ACAD-4168-9F98-D41BABB015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538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511"/>
    </mc:Choice>
    <mc:Fallback xmlns="">
      <p:transition spd="slow" advTm="148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8" grpId="0"/>
      <p:bldP spid="9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FA36A46-8404-4DFF-B77D-E231F037AB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06475"/>
          </a:xfrm>
        </p:spPr>
        <p:txBody>
          <a:bodyPr/>
          <a:lstStyle/>
          <a:p>
            <a:r>
              <a:rPr lang="sv-SE" dirty="0"/>
              <a:t>Dåligt bemötande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25D2631C-EE58-4445-BB2B-4A03D12A45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1564" y="3177353"/>
            <a:ext cx="9144000" cy="414334"/>
          </a:xfrm>
        </p:spPr>
        <p:txBody>
          <a:bodyPr>
            <a:normAutofit lnSpcReduction="10000"/>
          </a:bodyPr>
          <a:lstStyle/>
          <a:p>
            <a:r>
              <a:rPr lang="sv-SE" dirty="0"/>
              <a:t>Du är så äcklig att jag vill inte ta i dig</a:t>
            </a:r>
          </a:p>
        </p:txBody>
      </p:sp>
      <p:cxnSp>
        <p:nvCxnSpPr>
          <p:cNvPr id="6" name="Rak koppling 5">
            <a:extLst>
              <a:ext uri="{FF2B5EF4-FFF2-40B4-BE49-F238E27FC236}">
                <a16:creationId xmlns:a16="http://schemas.microsoft.com/office/drawing/2014/main" id="{BC92052D-905D-4143-B583-5982861097E4}"/>
              </a:ext>
            </a:extLst>
          </p:cNvPr>
          <p:cNvCxnSpPr/>
          <p:nvPr/>
        </p:nvCxnSpPr>
        <p:spPr>
          <a:xfrm>
            <a:off x="1328738" y="5757863"/>
            <a:ext cx="9529762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ruta 6">
            <a:extLst>
              <a:ext uri="{FF2B5EF4-FFF2-40B4-BE49-F238E27FC236}">
                <a16:creationId xmlns:a16="http://schemas.microsoft.com/office/drawing/2014/main" id="{D1D028B1-1BCC-4731-B8BC-CF51C3683453}"/>
              </a:ext>
            </a:extLst>
          </p:cNvPr>
          <p:cNvSpPr txBox="1"/>
          <p:nvPr/>
        </p:nvSpPr>
        <p:spPr>
          <a:xfrm>
            <a:off x="7729539" y="5770007"/>
            <a:ext cx="3243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dirty="0"/>
              <a:t>bohmelin.se</a:t>
            </a:r>
          </a:p>
        </p:txBody>
      </p:sp>
      <p:sp>
        <p:nvSpPr>
          <p:cNvPr id="8" name="Underrubrik 2">
            <a:extLst>
              <a:ext uri="{FF2B5EF4-FFF2-40B4-BE49-F238E27FC236}">
                <a16:creationId xmlns:a16="http://schemas.microsoft.com/office/drawing/2014/main" id="{DD462DDD-81F1-453D-B03F-EEC38CAC6652}"/>
              </a:ext>
            </a:extLst>
          </p:cNvPr>
          <p:cNvSpPr txBox="1">
            <a:spLocks/>
          </p:cNvSpPr>
          <p:nvPr/>
        </p:nvSpPr>
        <p:spPr>
          <a:xfrm>
            <a:off x="1185863" y="2417831"/>
            <a:ext cx="9144000" cy="41433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Och du har inte slutat hinka vin ser jag…</a:t>
            </a:r>
          </a:p>
        </p:txBody>
      </p:sp>
      <p:pic>
        <p:nvPicPr>
          <p:cNvPr id="4" name="Ljud 3">
            <a:hlinkClick r:id="" action="ppaction://media"/>
            <a:extLst>
              <a:ext uri="{FF2B5EF4-FFF2-40B4-BE49-F238E27FC236}">
                <a16:creationId xmlns:a16="http://schemas.microsoft.com/office/drawing/2014/main" id="{7823BA8B-AA1D-4E5C-B19D-D7B880EEEED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616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246"/>
    </mc:Choice>
    <mc:Fallback xmlns="">
      <p:transition spd="slow" advTm="120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FA36A46-8404-4DFF-B77D-E231F037AB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660" y="1023304"/>
            <a:ext cx="9144000" cy="1006475"/>
          </a:xfrm>
        </p:spPr>
        <p:txBody>
          <a:bodyPr/>
          <a:lstStyle/>
          <a:p>
            <a:r>
              <a:rPr lang="sv-SE" dirty="0"/>
              <a:t>Så vad är R60.0B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25D2631C-EE58-4445-BB2B-4A03D12A45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7170" y="3184678"/>
            <a:ext cx="9144000" cy="414334"/>
          </a:xfrm>
        </p:spPr>
        <p:txBody>
          <a:bodyPr>
            <a:normAutofit lnSpcReduction="10000"/>
          </a:bodyPr>
          <a:lstStyle/>
          <a:p>
            <a:r>
              <a:rPr lang="sv-SE" dirty="0"/>
              <a:t>Det var oss som visade upp på Cirkus förr i tiden</a:t>
            </a:r>
          </a:p>
        </p:txBody>
      </p:sp>
      <p:cxnSp>
        <p:nvCxnSpPr>
          <p:cNvPr id="6" name="Rak koppling 5">
            <a:extLst>
              <a:ext uri="{FF2B5EF4-FFF2-40B4-BE49-F238E27FC236}">
                <a16:creationId xmlns:a16="http://schemas.microsoft.com/office/drawing/2014/main" id="{BC92052D-905D-4143-B583-5982861097E4}"/>
              </a:ext>
            </a:extLst>
          </p:cNvPr>
          <p:cNvCxnSpPr/>
          <p:nvPr/>
        </p:nvCxnSpPr>
        <p:spPr>
          <a:xfrm>
            <a:off x="1328738" y="5757863"/>
            <a:ext cx="9529762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ruta 6">
            <a:extLst>
              <a:ext uri="{FF2B5EF4-FFF2-40B4-BE49-F238E27FC236}">
                <a16:creationId xmlns:a16="http://schemas.microsoft.com/office/drawing/2014/main" id="{D1D028B1-1BCC-4731-B8BC-CF51C3683453}"/>
              </a:ext>
            </a:extLst>
          </p:cNvPr>
          <p:cNvSpPr txBox="1"/>
          <p:nvPr/>
        </p:nvSpPr>
        <p:spPr>
          <a:xfrm>
            <a:off x="7729539" y="5770007"/>
            <a:ext cx="3243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dirty="0"/>
              <a:t>bohmelin.se</a:t>
            </a:r>
          </a:p>
        </p:txBody>
      </p:sp>
      <p:sp>
        <p:nvSpPr>
          <p:cNvPr id="8" name="Underrubrik 2">
            <a:extLst>
              <a:ext uri="{FF2B5EF4-FFF2-40B4-BE49-F238E27FC236}">
                <a16:creationId xmlns:a16="http://schemas.microsoft.com/office/drawing/2014/main" id="{DD462DDD-81F1-453D-B03F-EEC38CAC6652}"/>
              </a:ext>
            </a:extLst>
          </p:cNvPr>
          <p:cNvSpPr txBox="1">
            <a:spLocks/>
          </p:cNvSpPr>
          <p:nvPr/>
        </p:nvSpPr>
        <p:spPr>
          <a:xfrm>
            <a:off x="152415" y="2396399"/>
            <a:ext cx="9144000" cy="41433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Ärftlig, kronisk smärtfylld sjukdom, </a:t>
            </a:r>
            <a:r>
              <a:rPr lang="sv-SE" dirty="0" err="1"/>
              <a:t>lipödem</a:t>
            </a:r>
            <a:endParaRPr lang="sv-SE" dirty="0"/>
          </a:p>
        </p:txBody>
      </p:sp>
      <p:pic>
        <p:nvPicPr>
          <p:cNvPr id="2050" name="Picture 2" descr="Bilden kan innehålla: text där det står ”Annons ur NWT 1876.... ÄTTEBARNET. Alla dagar till och med Mandagen den 3 December, sista Söndagen endast fran kl. 6 till 9 e. m. forevisas uti RiksdagsmanfAnderssons hus det berömda qvinliga Barn-fenomenet eller nittonde arhundradets Non plus ultra.”">
            <a:extLst>
              <a:ext uri="{FF2B5EF4-FFF2-40B4-BE49-F238E27FC236}">
                <a16:creationId xmlns:a16="http://schemas.microsoft.com/office/drawing/2014/main" id="{B4E0F527-AD68-44B6-9382-8FE5F7606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265" y="427007"/>
            <a:ext cx="3465075" cy="50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ngen fotobeskrivning tillgänglig.">
            <a:extLst>
              <a:ext uri="{FF2B5EF4-FFF2-40B4-BE49-F238E27FC236}">
                <a16:creationId xmlns:a16="http://schemas.microsoft.com/office/drawing/2014/main" id="{70A2CBEB-894E-455B-847D-47C563B9E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641" y="3721007"/>
            <a:ext cx="4713898" cy="35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Ljud 3">
            <a:hlinkClick r:id="" action="ppaction://media"/>
            <a:extLst>
              <a:ext uri="{FF2B5EF4-FFF2-40B4-BE49-F238E27FC236}">
                <a16:creationId xmlns:a16="http://schemas.microsoft.com/office/drawing/2014/main" id="{3087BB11-F0EE-41A6-B389-DAE4909758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4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427"/>
    </mc:Choice>
    <mc:Fallback xmlns="">
      <p:transition spd="slow" advTm="64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FA36A46-8404-4DFF-B77D-E231F037AB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660" y="1023304"/>
            <a:ext cx="9144000" cy="1006475"/>
          </a:xfrm>
        </p:spPr>
        <p:txBody>
          <a:bodyPr/>
          <a:lstStyle/>
          <a:p>
            <a:r>
              <a:rPr lang="sv-SE" dirty="0" err="1"/>
              <a:t>Ferritin</a:t>
            </a:r>
            <a:r>
              <a:rPr lang="sv-SE" dirty="0"/>
              <a:t>/alkohol?</a:t>
            </a:r>
          </a:p>
        </p:txBody>
      </p:sp>
      <p:cxnSp>
        <p:nvCxnSpPr>
          <p:cNvPr id="6" name="Rak koppling 5">
            <a:extLst>
              <a:ext uri="{FF2B5EF4-FFF2-40B4-BE49-F238E27FC236}">
                <a16:creationId xmlns:a16="http://schemas.microsoft.com/office/drawing/2014/main" id="{BC92052D-905D-4143-B583-5982861097E4}"/>
              </a:ext>
            </a:extLst>
          </p:cNvPr>
          <p:cNvCxnSpPr/>
          <p:nvPr/>
        </p:nvCxnSpPr>
        <p:spPr>
          <a:xfrm>
            <a:off x="1328738" y="5757863"/>
            <a:ext cx="9529762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ruta 6">
            <a:extLst>
              <a:ext uri="{FF2B5EF4-FFF2-40B4-BE49-F238E27FC236}">
                <a16:creationId xmlns:a16="http://schemas.microsoft.com/office/drawing/2014/main" id="{D1D028B1-1BCC-4731-B8BC-CF51C3683453}"/>
              </a:ext>
            </a:extLst>
          </p:cNvPr>
          <p:cNvSpPr txBox="1"/>
          <p:nvPr/>
        </p:nvSpPr>
        <p:spPr>
          <a:xfrm>
            <a:off x="7729539" y="5770007"/>
            <a:ext cx="3243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dirty="0"/>
              <a:t>bohmelin.se</a:t>
            </a:r>
          </a:p>
        </p:txBody>
      </p:sp>
      <p:sp>
        <p:nvSpPr>
          <p:cNvPr id="8" name="Underrubrik 2">
            <a:extLst>
              <a:ext uri="{FF2B5EF4-FFF2-40B4-BE49-F238E27FC236}">
                <a16:creationId xmlns:a16="http://schemas.microsoft.com/office/drawing/2014/main" id="{DD462DDD-81F1-453D-B03F-EEC38CAC6652}"/>
              </a:ext>
            </a:extLst>
          </p:cNvPr>
          <p:cNvSpPr txBox="1">
            <a:spLocks/>
          </p:cNvSpPr>
          <p:nvPr/>
        </p:nvSpPr>
        <p:spPr>
          <a:xfrm>
            <a:off x="152415" y="2396399"/>
            <a:ext cx="9144000" cy="41433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Ärftlig, kronisk sjukdom, hemokromatos</a:t>
            </a:r>
          </a:p>
        </p:txBody>
      </p:sp>
      <p:sp>
        <p:nvSpPr>
          <p:cNvPr id="11" name="Underrubrik 2">
            <a:extLst>
              <a:ext uri="{FF2B5EF4-FFF2-40B4-BE49-F238E27FC236}">
                <a16:creationId xmlns:a16="http://schemas.microsoft.com/office/drawing/2014/main" id="{D2C72D5D-6EDC-4BCF-80C4-D2C4EECBEACF}"/>
              </a:ext>
            </a:extLst>
          </p:cNvPr>
          <p:cNvSpPr txBox="1">
            <a:spLocks/>
          </p:cNvSpPr>
          <p:nvPr/>
        </p:nvSpPr>
        <p:spPr>
          <a:xfrm>
            <a:off x="152415" y="3014666"/>
            <a:ext cx="9144000" cy="41433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 err="1"/>
              <a:t>Ferritin</a:t>
            </a:r>
            <a:r>
              <a:rPr lang="sv-SE" dirty="0"/>
              <a:t> 30 med blodtappning</a:t>
            </a:r>
          </a:p>
        </p:txBody>
      </p:sp>
      <p:sp>
        <p:nvSpPr>
          <p:cNvPr id="12" name="Underrubrik 2">
            <a:extLst>
              <a:ext uri="{FF2B5EF4-FFF2-40B4-BE49-F238E27FC236}">
                <a16:creationId xmlns:a16="http://schemas.microsoft.com/office/drawing/2014/main" id="{2CB2B04C-5F5D-4E81-913C-1B3A3E6A22F8}"/>
              </a:ext>
            </a:extLst>
          </p:cNvPr>
          <p:cNvSpPr txBox="1">
            <a:spLocks/>
          </p:cNvSpPr>
          <p:nvPr/>
        </p:nvSpPr>
        <p:spPr>
          <a:xfrm>
            <a:off x="152415" y="3632934"/>
            <a:ext cx="9144000" cy="41433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Hemokromatos artros</a:t>
            </a:r>
          </a:p>
        </p:txBody>
      </p:sp>
      <p:pic>
        <p:nvPicPr>
          <p:cNvPr id="3076" name="Picture 4" descr="Ingen fotobeskrivning tillgänglig.">
            <a:extLst>
              <a:ext uri="{FF2B5EF4-FFF2-40B4-BE49-F238E27FC236}">
                <a16:creationId xmlns:a16="http://schemas.microsoft.com/office/drawing/2014/main" id="{E7FCE862-188A-4AF9-A727-000CBD5C4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3568828"/>
            <a:ext cx="50768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Underrubrik 2">
            <a:extLst>
              <a:ext uri="{FF2B5EF4-FFF2-40B4-BE49-F238E27FC236}">
                <a16:creationId xmlns:a16="http://schemas.microsoft.com/office/drawing/2014/main" id="{0C3B58E7-846A-4CD1-AB19-0C2191B5D393}"/>
              </a:ext>
            </a:extLst>
          </p:cNvPr>
          <p:cNvSpPr txBox="1">
            <a:spLocks/>
          </p:cNvSpPr>
          <p:nvPr/>
        </p:nvSpPr>
        <p:spPr>
          <a:xfrm>
            <a:off x="152415" y="4251202"/>
            <a:ext cx="9144000" cy="41433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Levercancer</a:t>
            </a:r>
          </a:p>
        </p:txBody>
      </p:sp>
      <p:pic>
        <p:nvPicPr>
          <p:cNvPr id="3" name="Ljud 2">
            <a:hlinkClick r:id="" action="ppaction://media"/>
            <a:extLst>
              <a:ext uri="{FF2B5EF4-FFF2-40B4-BE49-F238E27FC236}">
                <a16:creationId xmlns:a16="http://schemas.microsoft.com/office/drawing/2014/main" id="{30FFA77E-F348-40E5-86AC-B873716534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50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12"/>
    </mc:Choice>
    <mc:Fallback xmlns="">
      <p:transition spd="slow" advTm="61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FA36A46-8404-4DFF-B77D-E231F037AB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06475"/>
          </a:xfrm>
        </p:spPr>
        <p:txBody>
          <a:bodyPr/>
          <a:lstStyle/>
          <a:p>
            <a:r>
              <a:rPr lang="sv-SE" dirty="0"/>
              <a:t>Dåligt bemötande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25D2631C-EE58-4445-BB2B-4A03D12A45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1564" y="3177353"/>
            <a:ext cx="9144000" cy="414334"/>
          </a:xfrm>
        </p:spPr>
        <p:txBody>
          <a:bodyPr>
            <a:normAutofit lnSpcReduction="10000"/>
          </a:bodyPr>
          <a:lstStyle/>
          <a:p>
            <a:r>
              <a:rPr lang="sv-SE" dirty="0"/>
              <a:t>Vi tappar inte sådana som dig</a:t>
            </a:r>
          </a:p>
        </p:txBody>
      </p:sp>
      <p:cxnSp>
        <p:nvCxnSpPr>
          <p:cNvPr id="6" name="Rak koppling 5">
            <a:extLst>
              <a:ext uri="{FF2B5EF4-FFF2-40B4-BE49-F238E27FC236}">
                <a16:creationId xmlns:a16="http://schemas.microsoft.com/office/drawing/2014/main" id="{BC92052D-905D-4143-B583-5982861097E4}"/>
              </a:ext>
            </a:extLst>
          </p:cNvPr>
          <p:cNvCxnSpPr/>
          <p:nvPr/>
        </p:nvCxnSpPr>
        <p:spPr>
          <a:xfrm>
            <a:off x="1328738" y="5757863"/>
            <a:ext cx="9529762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ruta 6">
            <a:extLst>
              <a:ext uri="{FF2B5EF4-FFF2-40B4-BE49-F238E27FC236}">
                <a16:creationId xmlns:a16="http://schemas.microsoft.com/office/drawing/2014/main" id="{D1D028B1-1BCC-4731-B8BC-CF51C3683453}"/>
              </a:ext>
            </a:extLst>
          </p:cNvPr>
          <p:cNvSpPr txBox="1"/>
          <p:nvPr/>
        </p:nvSpPr>
        <p:spPr>
          <a:xfrm>
            <a:off x="7729539" y="5770007"/>
            <a:ext cx="3243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dirty="0"/>
              <a:t>bohmelin.se</a:t>
            </a:r>
          </a:p>
        </p:txBody>
      </p:sp>
      <p:sp>
        <p:nvSpPr>
          <p:cNvPr id="8" name="Underrubrik 2">
            <a:extLst>
              <a:ext uri="{FF2B5EF4-FFF2-40B4-BE49-F238E27FC236}">
                <a16:creationId xmlns:a16="http://schemas.microsoft.com/office/drawing/2014/main" id="{DD462DDD-81F1-453D-B03F-EEC38CAC6652}"/>
              </a:ext>
            </a:extLst>
          </p:cNvPr>
          <p:cNvSpPr txBox="1">
            <a:spLocks/>
          </p:cNvSpPr>
          <p:nvPr/>
        </p:nvSpPr>
        <p:spPr>
          <a:xfrm>
            <a:off x="1185863" y="2417831"/>
            <a:ext cx="9144000" cy="41433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Du har bara lite hemokromatos</a:t>
            </a:r>
          </a:p>
        </p:txBody>
      </p:sp>
      <p:sp>
        <p:nvSpPr>
          <p:cNvPr id="9" name="Underrubrik 2">
            <a:extLst>
              <a:ext uri="{FF2B5EF4-FFF2-40B4-BE49-F238E27FC236}">
                <a16:creationId xmlns:a16="http://schemas.microsoft.com/office/drawing/2014/main" id="{E220B54D-C276-4590-85C4-6E18044BB37F}"/>
              </a:ext>
            </a:extLst>
          </p:cNvPr>
          <p:cNvSpPr txBox="1">
            <a:spLocks/>
          </p:cNvSpPr>
          <p:nvPr/>
        </p:nvSpPr>
        <p:spPr>
          <a:xfrm>
            <a:off x="1071564" y="4053274"/>
            <a:ext cx="9144000" cy="41433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Du har ett normalt värde</a:t>
            </a:r>
          </a:p>
        </p:txBody>
      </p:sp>
      <p:pic>
        <p:nvPicPr>
          <p:cNvPr id="4" name="Ljud 3">
            <a:hlinkClick r:id="" action="ppaction://media"/>
            <a:extLst>
              <a:ext uri="{FF2B5EF4-FFF2-40B4-BE49-F238E27FC236}">
                <a16:creationId xmlns:a16="http://schemas.microsoft.com/office/drawing/2014/main" id="{E06B95D1-59DB-4094-9670-483C536A180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720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158"/>
    </mc:Choice>
    <mc:Fallback xmlns="">
      <p:transition spd="slow" advTm="168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FA36A46-8404-4DFF-B77D-E231F037AB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06475"/>
          </a:xfrm>
        </p:spPr>
        <p:txBody>
          <a:bodyPr/>
          <a:lstStyle/>
          <a:p>
            <a:r>
              <a:rPr lang="sv-SE" dirty="0"/>
              <a:t>Dåligt bemötande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25D2631C-EE58-4445-BB2B-4A03D12A45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1619" y="2846712"/>
            <a:ext cx="9144000" cy="414334"/>
          </a:xfrm>
        </p:spPr>
        <p:txBody>
          <a:bodyPr>
            <a:normAutofit lnSpcReduction="10000"/>
          </a:bodyPr>
          <a:lstStyle/>
          <a:p>
            <a:r>
              <a:rPr lang="sv-SE" dirty="0"/>
              <a:t>Jag är inte ditt lexikon, nej jag är din patient</a:t>
            </a:r>
          </a:p>
        </p:txBody>
      </p:sp>
      <p:cxnSp>
        <p:nvCxnSpPr>
          <p:cNvPr id="6" name="Rak koppling 5">
            <a:extLst>
              <a:ext uri="{FF2B5EF4-FFF2-40B4-BE49-F238E27FC236}">
                <a16:creationId xmlns:a16="http://schemas.microsoft.com/office/drawing/2014/main" id="{BC92052D-905D-4143-B583-5982861097E4}"/>
              </a:ext>
            </a:extLst>
          </p:cNvPr>
          <p:cNvCxnSpPr/>
          <p:nvPr/>
        </p:nvCxnSpPr>
        <p:spPr>
          <a:xfrm>
            <a:off x="1328738" y="5757863"/>
            <a:ext cx="9529762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ruta 6">
            <a:extLst>
              <a:ext uri="{FF2B5EF4-FFF2-40B4-BE49-F238E27FC236}">
                <a16:creationId xmlns:a16="http://schemas.microsoft.com/office/drawing/2014/main" id="{D1D028B1-1BCC-4731-B8BC-CF51C3683453}"/>
              </a:ext>
            </a:extLst>
          </p:cNvPr>
          <p:cNvSpPr txBox="1"/>
          <p:nvPr/>
        </p:nvSpPr>
        <p:spPr>
          <a:xfrm>
            <a:off x="7729539" y="5770007"/>
            <a:ext cx="3243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dirty="0"/>
              <a:t>bohmelin.se</a:t>
            </a:r>
          </a:p>
        </p:txBody>
      </p:sp>
      <p:sp>
        <p:nvSpPr>
          <p:cNvPr id="8" name="Underrubrik 2">
            <a:extLst>
              <a:ext uri="{FF2B5EF4-FFF2-40B4-BE49-F238E27FC236}">
                <a16:creationId xmlns:a16="http://schemas.microsoft.com/office/drawing/2014/main" id="{DD462DDD-81F1-453D-B03F-EEC38CAC6652}"/>
              </a:ext>
            </a:extLst>
          </p:cNvPr>
          <p:cNvSpPr txBox="1">
            <a:spLocks/>
          </p:cNvSpPr>
          <p:nvPr/>
        </p:nvSpPr>
        <p:spPr>
          <a:xfrm>
            <a:off x="1521619" y="2357067"/>
            <a:ext cx="9144000" cy="41433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Se mig som en möjlighet, inte ett hot</a:t>
            </a:r>
          </a:p>
        </p:txBody>
      </p:sp>
      <p:pic>
        <p:nvPicPr>
          <p:cNvPr id="1026" name="Picture 2" descr="Bilden kan innehålla: text">
            <a:extLst>
              <a:ext uri="{FF2B5EF4-FFF2-40B4-BE49-F238E27FC236}">
                <a16:creationId xmlns:a16="http://schemas.microsoft.com/office/drawing/2014/main" id="{3244B5ED-F7CD-42CE-AAB6-5C9C13F4F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150" y="3825454"/>
            <a:ext cx="3595389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Ljud 3">
            <a:hlinkClick r:id="" action="ppaction://media"/>
            <a:extLst>
              <a:ext uri="{FF2B5EF4-FFF2-40B4-BE49-F238E27FC236}">
                <a16:creationId xmlns:a16="http://schemas.microsoft.com/office/drawing/2014/main" id="{9052F79D-9F77-4E2D-9199-7A57B09123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814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15"/>
    </mc:Choice>
    <mc:Fallback xmlns="">
      <p:transition spd="slow" advTm="49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FA36A46-8404-4DFF-B77D-E231F037AB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06475"/>
          </a:xfrm>
        </p:spPr>
        <p:txBody>
          <a:bodyPr/>
          <a:lstStyle/>
          <a:p>
            <a:r>
              <a:rPr lang="sv-SE" dirty="0"/>
              <a:t>Tänk dig… 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25D2631C-EE58-4445-BB2B-4A03D12A45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1619" y="3864779"/>
            <a:ext cx="9144000" cy="414334"/>
          </a:xfrm>
        </p:spPr>
        <p:txBody>
          <a:bodyPr>
            <a:normAutofit lnSpcReduction="10000"/>
          </a:bodyPr>
          <a:lstStyle/>
          <a:p>
            <a:r>
              <a:rPr lang="sv-SE" dirty="0"/>
              <a:t>att på en vecka gå upp 8 kg</a:t>
            </a:r>
          </a:p>
        </p:txBody>
      </p:sp>
      <p:cxnSp>
        <p:nvCxnSpPr>
          <p:cNvPr id="6" name="Rak koppling 5">
            <a:extLst>
              <a:ext uri="{FF2B5EF4-FFF2-40B4-BE49-F238E27FC236}">
                <a16:creationId xmlns:a16="http://schemas.microsoft.com/office/drawing/2014/main" id="{BC92052D-905D-4143-B583-5982861097E4}"/>
              </a:ext>
            </a:extLst>
          </p:cNvPr>
          <p:cNvCxnSpPr/>
          <p:nvPr/>
        </p:nvCxnSpPr>
        <p:spPr>
          <a:xfrm>
            <a:off x="1328738" y="5757863"/>
            <a:ext cx="9529762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ruta 6">
            <a:extLst>
              <a:ext uri="{FF2B5EF4-FFF2-40B4-BE49-F238E27FC236}">
                <a16:creationId xmlns:a16="http://schemas.microsoft.com/office/drawing/2014/main" id="{D1D028B1-1BCC-4731-B8BC-CF51C3683453}"/>
              </a:ext>
            </a:extLst>
          </p:cNvPr>
          <p:cNvSpPr txBox="1"/>
          <p:nvPr/>
        </p:nvSpPr>
        <p:spPr>
          <a:xfrm>
            <a:off x="7729539" y="5770007"/>
            <a:ext cx="3243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dirty="0"/>
              <a:t>bohmelin.se</a:t>
            </a:r>
          </a:p>
        </p:txBody>
      </p:sp>
      <p:sp>
        <p:nvSpPr>
          <p:cNvPr id="8" name="Underrubrik 2">
            <a:extLst>
              <a:ext uri="{FF2B5EF4-FFF2-40B4-BE49-F238E27FC236}">
                <a16:creationId xmlns:a16="http://schemas.microsoft.com/office/drawing/2014/main" id="{DD462DDD-81F1-453D-B03F-EEC38CAC6652}"/>
              </a:ext>
            </a:extLst>
          </p:cNvPr>
          <p:cNvSpPr txBox="1">
            <a:spLocks/>
          </p:cNvSpPr>
          <p:nvPr/>
        </p:nvSpPr>
        <p:spPr>
          <a:xfrm>
            <a:off x="291548" y="2314571"/>
            <a:ext cx="9144000" cy="41433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att träna pass i 32 år och ha PT på SATS</a:t>
            </a:r>
          </a:p>
        </p:txBody>
      </p:sp>
      <p:sp>
        <p:nvSpPr>
          <p:cNvPr id="9" name="Underrubrik 2">
            <a:extLst>
              <a:ext uri="{FF2B5EF4-FFF2-40B4-BE49-F238E27FC236}">
                <a16:creationId xmlns:a16="http://schemas.microsoft.com/office/drawing/2014/main" id="{1E85164C-01E8-4FFF-88EC-FA055FEEEA6D}"/>
              </a:ext>
            </a:extLst>
          </p:cNvPr>
          <p:cNvSpPr txBox="1">
            <a:spLocks/>
          </p:cNvSpPr>
          <p:nvPr/>
        </p:nvSpPr>
        <p:spPr>
          <a:xfrm>
            <a:off x="2233511" y="2741048"/>
            <a:ext cx="9144000" cy="41433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att ligga på minus 2000 kcal/dag i intag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59E726AB-D0C1-440F-9012-ADB703208DAA}"/>
              </a:ext>
            </a:extLst>
          </p:cNvPr>
          <p:cNvSpPr txBox="1">
            <a:spLocks/>
          </p:cNvSpPr>
          <p:nvPr/>
        </p:nvSpPr>
        <p:spPr>
          <a:xfrm>
            <a:off x="2882866" y="4279113"/>
            <a:ext cx="9144000" cy="41433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att på ett år gå upp 24 kg</a:t>
            </a:r>
          </a:p>
        </p:txBody>
      </p:sp>
      <p:pic>
        <p:nvPicPr>
          <p:cNvPr id="5" name="Ljud 4">
            <a:hlinkClick r:id="" action="ppaction://media"/>
            <a:extLst>
              <a:ext uri="{FF2B5EF4-FFF2-40B4-BE49-F238E27FC236}">
                <a16:creationId xmlns:a16="http://schemas.microsoft.com/office/drawing/2014/main" id="{5AA742FE-2F2C-4E5F-8D3F-0BB7AC5A0F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676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4733">
        <p:fade/>
      </p:transition>
    </mc:Choice>
    <mc:Fallback xmlns="">
      <p:transition spd="med" advTm="547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  <p:bldP spid="8" grpId="0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FA36A46-8404-4DFF-B77D-E231F037AB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06475"/>
          </a:xfrm>
        </p:spPr>
        <p:txBody>
          <a:bodyPr/>
          <a:lstStyle/>
          <a:p>
            <a:r>
              <a:rPr lang="sv-SE" dirty="0"/>
              <a:t>Dåligt bemötande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25D2631C-EE58-4445-BB2B-4A03D12A45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5863" y="2913991"/>
            <a:ext cx="9144000" cy="414334"/>
          </a:xfrm>
        </p:spPr>
        <p:txBody>
          <a:bodyPr>
            <a:normAutofit lnSpcReduction="10000"/>
          </a:bodyPr>
          <a:lstStyle/>
          <a:p>
            <a:r>
              <a:rPr lang="sv-SE" dirty="0"/>
              <a:t>Aggressiva djävlar…</a:t>
            </a:r>
          </a:p>
        </p:txBody>
      </p:sp>
      <p:cxnSp>
        <p:nvCxnSpPr>
          <p:cNvPr id="6" name="Rak koppling 5">
            <a:extLst>
              <a:ext uri="{FF2B5EF4-FFF2-40B4-BE49-F238E27FC236}">
                <a16:creationId xmlns:a16="http://schemas.microsoft.com/office/drawing/2014/main" id="{BC92052D-905D-4143-B583-5982861097E4}"/>
              </a:ext>
            </a:extLst>
          </p:cNvPr>
          <p:cNvCxnSpPr/>
          <p:nvPr/>
        </p:nvCxnSpPr>
        <p:spPr>
          <a:xfrm>
            <a:off x="1328738" y="5757863"/>
            <a:ext cx="9529762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ruta 6">
            <a:extLst>
              <a:ext uri="{FF2B5EF4-FFF2-40B4-BE49-F238E27FC236}">
                <a16:creationId xmlns:a16="http://schemas.microsoft.com/office/drawing/2014/main" id="{D1D028B1-1BCC-4731-B8BC-CF51C3683453}"/>
              </a:ext>
            </a:extLst>
          </p:cNvPr>
          <p:cNvSpPr txBox="1"/>
          <p:nvPr/>
        </p:nvSpPr>
        <p:spPr>
          <a:xfrm>
            <a:off x="7729539" y="5770007"/>
            <a:ext cx="3243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dirty="0"/>
              <a:t>bohmelin.se</a:t>
            </a:r>
          </a:p>
        </p:txBody>
      </p:sp>
      <p:sp>
        <p:nvSpPr>
          <p:cNvPr id="8" name="Underrubrik 2">
            <a:extLst>
              <a:ext uri="{FF2B5EF4-FFF2-40B4-BE49-F238E27FC236}">
                <a16:creationId xmlns:a16="http://schemas.microsoft.com/office/drawing/2014/main" id="{DD462DDD-81F1-453D-B03F-EEC38CAC6652}"/>
              </a:ext>
            </a:extLst>
          </p:cNvPr>
          <p:cNvSpPr txBox="1">
            <a:spLocks/>
          </p:cNvSpPr>
          <p:nvPr/>
        </p:nvSpPr>
        <p:spPr>
          <a:xfrm>
            <a:off x="1185863" y="2417831"/>
            <a:ext cx="9144000" cy="41433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Patientföreningar, de bara gnäller…</a:t>
            </a:r>
          </a:p>
        </p:txBody>
      </p:sp>
      <p:pic>
        <p:nvPicPr>
          <p:cNvPr id="2052" name="Picture 4" descr="Bilden kan innehålla: 4 personer, personer som ler">
            <a:extLst>
              <a:ext uri="{FF2B5EF4-FFF2-40B4-BE49-F238E27FC236}">
                <a16:creationId xmlns:a16="http://schemas.microsoft.com/office/drawing/2014/main" id="{7DC4A652-9678-431C-9563-F0F19A75F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509" y="3929703"/>
            <a:ext cx="3110220" cy="13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ilden kan innehålla: inomhus">
            <a:extLst>
              <a:ext uri="{FF2B5EF4-FFF2-40B4-BE49-F238E27FC236}">
                <a16:creationId xmlns:a16="http://schemas.microsoft.com/office/drawing/2014/main" id="{B1A762B3-F966-4EE0-B6E4-54AEA411AA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r="4074" b="23750"/>
          <a:stretch/>
        </p:blipFill>
        <p:spPr bwMode="auto">
          <a:xfrm>
            <a:off x="2208327" y="3678935"/>
            <a:ext cx="2095830" cy="15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Bilden kan innehålla: 2 personer, personer som ler, personer som sitter, skor och inomhus">
            <a:extLst>
              <a:ext uri="{FF2B5EF4-FFF2-40B4-BE49-F238E27FC236}">
                <a16:creationId xmlns:a16="http://schemas.microsoft.com/office/drawing/2014/main" id="{EE7D5853-A712-427B-A97A-E6E14C6A22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5"/>
          <a:stretch/>
        </p:blipFill>
        <p:spPr bwMode="auto">
          <a:xfrm>
            <a:off x="483067" y="501109"/>
            <a:ext cx="2119500" cy="38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Ljud 3">
            <a:hlinkClick r:id="" action="ppaction://media"/>
            <a:extLst>
              <a:ext uri="{FF2B5EF4-FFF2-40B4-BE49-F238E27FC236}">
                <a16:creationId xmlns:a16="http://schemas.microsoft.com/office/drawing/2014/main" id="{1E8A0B66-AC72-4796-B152-80BBAFCC4A3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558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404"/>
    </mc:Choice>
    <mc:Fallback xmlns="">
      <p:transition spd="slow" advTm="63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FA36A46-8404-4DFF-B77D-E231F037AB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06475"/>
          </a:xfrm>
        </p:spPr>
        <p:txBody>
          <a:bodyPr/>
          <a:lstStyle/>
          <a:p>
            <a:r>
              <a:rPr lang="sv-SE" dirty="0"/>
              <a:t>Utvecklingspotential</a:t>
            </a:r>
          </a:p>
        </p:txBody>
      </p:sp>
      <p:cxnSp>
        <p:nvCxnSpPr>
          <p:cNvPr id="6" name="Rak koppling 5">
            <a:extLst>
              <a:ext uri="{FF2B5EF4-FFF2-40B4-BE49-F238E27FC236}">
                <a16:creationId xmlns:a16="http://schemas.microsoft.com/office/drawing/2014/main" id="{BC92052D-905D-4143-B583-5982861097E4}"/>
              </a:ext>
            </a:extLst>
          </p:cNvPr>
          <p:cNvCxnSpPr/>
          <p:nvPr/>
        </p:nvCxnSpPr>
        <p:spPr>
          <a:xfrm>
            <a:off x="1328738" y="5757863"/>
            <a:ext cx="9529762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ruta 6">
            <a:extLst>
              <a:ext uri="{FF2B5EF4-FFF2-40B4-BE49-F238E27FC236}">
                <a16:creationId xmlns:a16="http://schemas.microsoft.com/office/drawing/2014/main" id="{D1D028B1-1BCC-4731-B8BC-CF51C3683453}"/>
              </a:ext>
            </a:extLst>
          </p:cNvPr>
          <p:cNvSpPr txBox="1"/>
          <p:nvPr/>
        </p:nvSpPr>
        <p:spPr>
          <a:xfrm>
            <a:off x="7729539" y="5770007"/>
            <a:ext cx="3243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dirty="0"/>
              <a:t>bohmelin.se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3867524C-524F-41F4-99FF-C0D780FF2C99}"/>
              </a:ext>
            </a:extLst>
          </p:cNvPr>
          <p:cNvPicPr/>
          <p:nvPr/>
        </p:nvPicPr>
        <p:blipFill rotWithShape="1">
          <a:blip r:embed="rId4"/>
          <a:srcRect l="14437" t="14685" r="14996" b="6601"/>
          <a:stretch/>
        </p:blipFill>
        <p:spPr>
          <a:xfrm>
            <a:off x="3457575" y="2378883"/>
            <a:ext cx="5272088" cy="3328967"/>
          </a:xfrm>
          <a:prstGeom prst="rect">
            <a:avLst/>
          </a:prstGeom>
        </p:spPr>
      </p:pic>
      <p:pic>
        <p:nvPicPr>
          <p:cNvPr id="3" name="Ljud 2">
            <a:hlinkClick r:id="" action="ppaction://media"/>
            <a:extLst>
              <a:ext uri="{FF2B5EF4-FFF2-40B4-BE49-F238E27FC236}">
                <a16:creationId xmlns:a16="http://schemas.microsoft.com/office/drawing/2014/main" id="{161D7C85-A03E-4649-9699-267829CF6A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99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31"/>
    </mc:Choice>
    <mc:Fallback xmlns="">
      <p:transition spd="slow" advTm="21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FA36A46-8404-4DFF-B77D-E231F037AB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06475"/>
          </a:xfrm>
        </p:spPr>
        <p:txBody>
          <a:bodyPr/>
          <a:lstStyle/>
          <a:p>
            <a:r>
              <a:rPr lang="sv-SE" dirty="0"/>
              <a:t>Fakta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25D2631C-EE58-4445-BB2B-4A03D12A45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19367" y="2941708"/>
            <a:ext cx="9144000" cy="414334"/>
          </a:xfrm>
        </p:spPr>
        <p:txBody>
          <a:bodyPr>
            <a:normAutofit lnSpcReduction="10000"/>
          </a:bodyPr>
          <a:lstStyle/>
          <a:p>
            <a:r>
              <a:rPr lang="sv-SE" dirty="0"/>
              <a:t>16% anser att primärvården har nog kunskap</a:t>
            </a:r>
          </a:p>
        </p:txBody>
      </p:sp>
      <p:cxnSp>
        <p:nvCxnSpPr>
          <p:cNvPr id="6" name="Rak koppling 5">
            <a:extLst>
              <a:ext uri="{FF2B5EF4-FFF2-40B4-BE49-F238E27FC236}">
                <a16:creationId xmlns:a16="http://schemas.microsoft.com/office/drawing/2014/main" id="{BC92052D-905D-4143-B583-5982861097E4}"/>
              </a:ext>
            </a:extLst>
          </p:cNvPr>
          <p:cNvCxnSpPr/>
          <p:nvPr/>
        </p:nvCxnSpPr>
        <p:spPr>
          <a:xfrm>
            <a:off x="1328738" y="5757863"/>
            <a:ext cx="9529762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ruta 6">
            <a:extLst>
              <a:ext uri="{FF2B5EF4-FFF2-40B4-BE49-F238E27FC236}">
                <a16:creationId xmlns:a16="http://schemas.microsoft.com/office/drawing/2014/main" id="{D1D028B1-1BCC-4731-B8BC-CF51C3683453}"/>
              </a:ext>
            </a:extLst>
          </p:cNvPr>
          <p:cNvSpPr txBox="1"/>
          <p:nvPr/>
        </p:nvSpPr>
        <p:spPr>
          <a:xfrm>
            <a:off x="7729539" y="5770007"/>
            <a:ext cx="3243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dirty="0"/>
              <a:t>bohmelin.se</a:t>
            </a:r>
          </a:p>
        </p:txBody>
      </p:sp>
      <p:sp>
        <p:nvSpPr>
          <p:cNvPr id="8" name="Underrubrik 2">
            <a:extLst>
              <a:ext uri="{FF2B5EF4-FFF2-40B4-BE49-F238E27FC236}">
                <a16:creationId xmlns:a16="http://schemas.microsoft.com/office/drawing/2014/main" id="{DD462DDD-81F1-453D-B03F-EEC38CAC6652}"/>
              </a:ext>
            </a:extLst>
          </p:cNvPr>
          <p:cNvSpPr txBox="1">
            <a:spLocks/>
          </p:cNvSpPr>
          <p:nvPr/>
        </p:nvSpPr>
        <p:spPr>
          <a:xfrm>
            <a:off x="2715539" y="2214653"/>
            <a:ext cx="9144000" cy="41433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5% anser att vården har tillräcklig kunskap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8DEFC72-9B17-4B71-8FA7-E8F13786D4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906" t="16349" r="32266" b="5811"/>
          <a:stretch/>
        </p:blipFill>
        <p:spPr>
          <a:xfrm rot="21225602">
            <a:off x="42896" y="209435"/>
            <a:ext cx="4016581" cy="298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Underrubrik 2">
            <a:extLst>
              <a:ext uri="{FF2B5EF4-FFF2-40B4-BE49-F238E27FC236}">
                <a16:creationId xmlns:a16="http://schemas.microsoft.com/office/drawing/2014/main" id="{BA17DE2C-B5E5-4302-8A3A-6558F9D20081}"/>
              </a:ext>
            </a:extLst>
          </p:cNvPr>
          <p:cNvSpPr txBox="1">
            <a:spLocks/>
          </p:cNvSpPr>
          <p:nvPr/>
        </p:nvSpPr>
        <p:spPr>
          <a:xfrm>
            <a:off x="875126" y="3555608"/>
            <a:ext cx="10436986" cy="4143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39% anser sig alltid får den medicinska vård</a:t>
            </a:r>
          </a:p>
        </p:txBody>
      </p:sp>
      <p:sp>
        <p:nvSpPr>
          <p:cNvPr id="12" name="Underrubrik 2">
            <a:extLst>
              <a:ext uri="{FF2B5EF4-FFF2-40B4-BE49-F238E27FC236}">
                <a16:creationId xmlns:a16="http://schemas.microsoft.com/office/drawing/2014/main" id="{309CB243-127A-4B37-B876-F7F2B4B4F75E}"/>
              </a:ext>
            </a:extLst>
          </p:cNvPr>
          <p:cNvSpPr txBox="1">
            <a:spLocks/>
          </p:cNvSpPr>
          <p:nvPr/>
        </p:nvSpPr>
        <p:spPr>
          <a:xfrm>
            <a:off x="875126" y="4248473"/>
            <a:ext cx="10436986" cy="4143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73% får inte tillgång till rehabilitering/habilitering som är nödvändig</a:t>
            </a:r>
          </a:p>
        </p:txBody>
      </p:sp>
      <p:pic>
        <p:nvPicPr>
          <p:cNvPr id="5" name="Ljud 4">
            <a:hlinkClick r:id="" action="ppaction://media"/>
            <a:extLst>
              <a:ext uri="{FF2B5EF4-FFF2-40B4-BE49-F238E27FC236}">
                <a16:creationId xmlns:a16="http://schemas.microsoft.com/office/drawing/2014/main" id="{1BF8A7C2-86DA-4683-B203-D9AA095257F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988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606"/>
    </mc:Choice>
    <mc:Fallback xmlns="">
      <p:transition spd="slow" advTm="101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  <p:bldP spid="8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FA36A46-8404-4DFF-B77D-E231F037AB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2576" y="1517544"/>
            <a:ext cx="9144000" cy="1006475"/>
          </a:xfrm>
        </p:spPr>
        <p:txBody>
          <a:bodyPr/>
          <a:lstStyle/>
          <a:p>
            <a:r>
              <a:rPr lang="sv-SE" dirty="0"/>
              <a:t>Fakta</a:t>
            </a:r>
          </a:p>
        </p:txBody>
      </p:sp>
      <p:cxnSp>
        <p:nvCxnSpPr>
          <p:cNvPr id="6" name="Rak koppling 5">
            <a:extLst>
              <a:ext uri="{FF2B5EF4-FFF2-40B4-BE49-F238E27FC236}">
                <a16:creationId xmlns:a16="http://schemas.microsoft.com/office/drawing/2014/main" id="{BC92052D-905D-4143-B583-5982861097E4}"/>
              </a:ext>
            </a:extLst>
          </p:cNvPr>
          <p:cNvCxnSpPr/>
          <p:nvPr/>
        </p:nvCxnSpPr>
        <p:spPr>
          <a:xfrm>
            <a:off x="1328738" y="5757863"/>
            <a:ext cx="9529762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ruta 6">
            <a:extLst>
              <a:ext uri="{FF2B5EF4-FFF2-40B4-BE49-F238E27FC236}">
                <a16:creationId xmlns:a16="http://schemas.microsoft.com/office/drawing/2014/main" id="{D1D028B1-1BCC-4731-B8BC-CF51C3683453}"/>
              </a:ext>
            </a:extLst>
          </p:cNvPr>
          <p:cNvSpPr txBox="1"/>
          <p:nvPr/>
        </p:nvSpPr>
        <p:spPr>
          <a:xfrm>
            <a:off x="7729539" y="5770007"/>
            <a:ext cx="3243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dirty="0"/>
              <a:t>bohmelin.se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8DEFC72-9B17-4B71-8FA7-E8F13786D4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06" t="16349" r="32266" b="5811"/>
          <a:stretch/>
        </p:blipFill>
        <p:spPr>
          <a:xfrm rot="21225602">
            <a:off x="442198" y="10459"/>
            <a:ext cx="3290690" cy="24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Underrubrik 12">
            <a:extLst>
              <a:ext uri="{FF2B5EF4-FFF2-40B4-BE49-F238E27FC236}">
                <a16:creationId xmlns:a16="http://schemas.microsoft.com/office/drawing/2014/main" id="{39DB9ED0-E7E0-4B4C-A3ED-27FA31C39A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2576" y="2736068"/>
            <a:ext cx="9144000" cy="2150964"/>
          </a:xfrm>
        </p:spPr>
        <p:txBody>
          <a:bodyPr>
            <a:noAutofit/>
          </a:bodyPr>
          <a:lstStyle/>
          <a:p>
            <a:r>
              <a:rPr lang="sv-SE" dirty="0"/>
              <a:t>Undersökningen visar också tydligt, har du en sällsynt diagnos:</a:t>
            </a:r>
          </a:p>
          <a:p>
            <a:pPr marL="342900" indent="-342900">
              <a:buFontTx/>
              <a:buChar char="-"/>
            </a:pPr>
            <a:r>
              <a:rPr lang="sv-SE" dirty="0"/>
              <a:t>missgynnas du i en rad olika vårdsammanhang</a:t>
            </a:r>
          </a:p>
          <a:p>
            <a:pPr marL="342900" indent="-342900">
              <a:buFontTx/>
              <a:buChar char="-"/>
            </a:pPr>
            <a:r>
              <a:rPr lang="sv-SE" dirty="0"/>
              <a:t>väljer att inte söka vård som du har behov av. </a:t>
            </a:r>
          </a:p>
          <a:p>
            <a:pPr marL="342900" indent="-342900">
              <a:buFontTx/>
              <a:buChar char="-"/>
            </a:pPr>
            <a:r>
              <a:rPr lang="sv-SE" dirty="0"/>
              <a:t>få får tillgång till psykologiskt eller socialt stöd, </a:t>
            </a:r>
          </a:p>
          <a:p>
            <a:r>
              <a:rPr lang="sv-SE" dirty="0"/>
              <a:t>trots stark psykisk press och i utanförskap.                                                                     </a:t>
            </a:r>
          </a:p>
        </p:txBody>
      </p:sp>
      <p:pic>
        <p:nvPicPr>
          <p:cNvPr id="3" name="Ljud 2">
            <a:hlinkClick r:id="" action="ppaction://media"/>
            <a:extLst>
              <a:ext uri="{FF2B5EF4-FFF2-40B4-BE49-F238E27FC236}">
                <a16:creationId xmlns:a16="http://schemas.microsoft.com/office/drawing/2014/main" id="{CE97634B-F014-4C65-9215-D3B80B247B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57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390"/>
    </mc:Choice>
    <mc:Fallback xmlns="">
      <p:transition spd="slow" advTm="70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FA36A46-8404-4DFF-B77D-E231F037AB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1619" y="718661"/>
            <a:ext cx="9144000" cy="1006475"/>
          </a:xfrm>
        </p:spPr>
        <p:txBody>
          <a:bodyPr/>
          <a:lstStyle/>
          <a:p>
            <a:r>
              <a:rPr lang="sv-SE" dirty="0"/>
              <a:t>Sällsynt diagnos</a:t>
            </a:r>
          </a:p>
        </p:txBody>
      </p:sp>
      <p:cxnSp>
        <p:nvCxnSpPr>
          <p:cNvPr id="6" name="Rak koppling 5">
            <a:extLst>
              <a:ext uri="{FF2B5EF4-FFF2-40B4-BE49-F238E27FC236}">
                <a16:creationId xmlns:a16="http://schemas.microsoft.com/office/drawing/2014/main" id="{BC92052D-905D-4143-B583-5982861097E4}"/>
              </a:ext>
            </a:extLst>
          </p:cNvPr>
          <p:cNvCxnSpPr/>
          <p:nvPr/>
        </p:nvCxnSpPr>
        <p:spPr>
          <a:xfrm>
            <a:off x="1328738" y="5757863"/>
            <a:ext cx="9529762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ruta 6">
            <a:extLst>
              <a:ext uri="{FF2B5EF4-FFF2-40B4-BE49-F238E27FC236}">
                <a16:creationId xmlns:a16="http://schemas.microsoft.com/office/drawing/2014/main" id="{D1D028B1-1BCC-4731-B8BC-CF51C3683453}"/>
              </a:ext>
            </a:extLst>
          </p:cNvPr>
          <p:cNvSpPr txBox="1"/>
          <p:nvPr/>
        </p:nvSpPr>
        <p:spPr>
          <a:xfrm>
            <a:off x="7729539" y="5770007"/>
            <a:ext cx="3243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dirty="0"/>
              <a:t>bohmelin.se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9AD2A898-9923-4CF4-826E-EFF44CA3DCF4}"/>
              </a:ext>
            </a:extLst>
          </p:cNvPr>
          <p:cNvPicPr/>
          <p:nvPr/>
        </p:nvPicPr>
        <p:blipFill rotWithShape="1">
          <a:blip r:embed="rId4"/>
          <a:srcRect l="14437" t="8302" r="15475" b="8302"/>
          <a:stretch/>
        </p:blipFill>
        <p:spPr>
          <a:xfrm>
            <a:off x="3321844" y="1941291"/>
            <a:ext cx="5543550" cy="3600417"/>
          </a:xfrm>
          <a:prstGeom prst="rect">
            <a:avLst/>
          </a:prstGeom>
        </p:spPr>
      </p:pic>
      <p:pic>
        <p:nvPicPr>
          <p:cNvPr id="3" name="Ljud 2">
            <a:hlinkClick r:id="" action="ppaction://media"/>
            <a:extLst>
              <a:ext uri="{FF2B5EF4-FFF2-40B4-BE49-F238E27FC236}">
                <a16:creationId xmlns:a16="http://schemas.microsoft.com/office/drawing/2014/main" id="{B20B7BB9-EC26-4FE1-90BB-703DA16553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4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73"/>
    </mc:Choice>
    <mc:Fallback xmlns="">
      <p:transition spd="slow" advTm="19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FA36A46-8404-4DFF-B77D-E231F037AB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06475"/>
          </a:xfrm>
        </p:spPr>
        <p:txBody>
          <a:bodyPr/>
          <a:lstStyle/>
          <a:p>
            <a:r>
              <a:rPr lang="sv-SE" dirty="0"/>
              <a:t>Katastrof artiklar</a:t>
            </a:r>
          </a:p>
        </p:txBody>
      </p:sp>
      <p:cxnSp>
        <p:nvCxnSpPr>
          <p:cNvPr id="6" name="Rak koppling 5">
            <a:extLst>
              <a:ext uri="{FF2B5EF4-FFF2-40B4-BE49-F238E27FC236}">
                <a16:creationId xmlns:a16="http://schemas.microsoft.com/office/drawing/2014/main" id="{BC92052D-905D-4143-B583-5982861097E4}"/>
              </a:ext>
            </a:extLst>
          </p:cNvPr>
          <p:cNvCxnSpPr/>
          <p:nvPr/>
        </p:nvCxnSpPr>
        <p:spPr>
          <a:xfrm>
            <a:off x="1328738" y="5757863"/>
            <a:ext cx="9529762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ruta 6">
            <a:extLst>
              <a:ext uri="{FF2B5EF4-FFF2-40B4-BE49-F238E27FC236}">
                <a16:creationId xmlns:a16="http://schemas.microsoft.com/office/drawing/2014/main" id="{D1D028B1-1BCC-4731-B8BC-CF51C3683453}"/>
              </a:ext>
            </a:extLst>
          </p:cNvPr>
          <p:cNvSpPr txBox="1"/>
          <p:nvPr/>
        </p:nvSpPr>
        <p:spPr>
          <a:xfrm>
            <a:off x="7729539" y="5770007"/>
            <a:ext cx="3243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dirty="0"/>
              <a:t>bohmelin.se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346F7237-C949-411C-8BA2-78F4F03936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96" t="26232" r="40601" b="3959"/>
          <a:stretch/>
        </p:blipFill>
        <p:spPr>
          <a:xfrm>
            <a:off x="1328741" y="2128838"/>
            <a:ext cx="3203244" cy="259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CBF01F9B-C2F2-40FC-ADB8-6024E2AA72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72" t="51208" r="51232" b="5692"/>
          <a:stretch/>
        </p:blipFill>
        <p:spPr>
          <a:xfrm>
            <a:off x="4086293" y="2686838"/>
            <a:ext cx="2838287" cy="14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E5114F49-0192-46A1-A843-20CB7BAE567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961" t="25405" r="35313" b="26447"/>
          <a:stretch/>
        </p:blipFill>
        <p:spPr>
          <a:xfrm>
            <a:off x="6686573" y="3169351"/>
            <a:ext cx="3493411" cy="172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Ljud 7">
            <a:hlinkClick r:id="" action="ppaction://media"/>
            <a:extLst>
              <a:ext uri="{FF2B5EF4-FFF2-40B4-BE49-F238E27FC236}">
                <a16:creationId xmlns:a16="http://schemas.microsoft.com/office/drawing/2014/main" id="{CC07141A-CAEA-4F56-BD74-30F1413E08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09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76"/>
    </mc:Choice>
    <mc:Fallback xmlns="">
      <p:transition spd="slow" advTm="31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FA36A46-8404-4DFF-B77D-E231F037AB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06475"/>
          </a:xfrm>
        </p:spPr>
        <p:txBody>
          <a:bodyPr/>
          <a:lstStyle/>
          <a:p>
            <a:r>
              <a:rPr lang="sv-SE" dirty="0"/>
              <a:t>Så vad göra?</a:t>
            </a:r>
          </a:p>
        </p:txBody>
      </p:sp>
      <p:cxnSp>
        <p:nvCxnSpPr>
          <p:cNvPr id="6" name="Rak koppling 5">
            <a:extLst>
              <a:ext uri="{FF2B5EF4-FFF2-40B4-BE49-F238E27FC236}">
                <a16:creationId xmlns:a16="http://schemas.microsoft.com/office/drawing/2014/main" id="{BC92052D-905D-4143-B583-5982861097E4}"/>
              </a:ext>
            </a:extLst>
          </p:cNvPr>
          <p:cNvCxnSpPr/>
          <p:nvPr/>
        </p:nvCxnSpPr>
        <p:spPr>
          <a:xfrm>
            <a:off x="1328738" y="5757863"/>
            <a:ext cx="9529762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ruta 6">
            <a:extLst>
              <a:ext uri="{FF2B5EF4-FFF2-40B4-BE49-F238E27FC236}">
                <a16:creationId xmlns:a16="http://schemas.microsoft.com/office/drawing/2014/main" id="{D1D028B1-1BCC-4731-B8BC-CF51C3683453}"/>
              </a:ext>
            </a:extLst>
          </p:cNvPr>
          <p:cNvSpPr txBox="1"/>
          <p:nvPr/>
        </p:nvSpPr>
        <p:spPr>
          <a:xfrm>
            <a:off x="7729539" y="5770007"/>
            <a:ext cx="3243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dirty="0"/>
              <a:t>bohmelin.se</a:t>
            </a:r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3257F09C-C3A1-4B2A-AAAC-7F64A90CF861}"/>
              </a:ext>
            </a:extLst>
          </p:cNvPr>
          <p:cNvSpPr txBox="1">
            <a:spLocks/>
          </p:cNvSpPr>
          <p:nvPr/>
        </p:nvSpPr>
        <p:spPr>
          <a:xfrm>
            <a:off x="1328738" y="2443163"/>
            <a:ext cx="9144000" cy="10064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i="1" dirty="0">
                <a:solidFill>
                  <a:srgbClr val="C00000"/>
                </a:solidFill>
              </a:rPr>
              <a:t>Se mig, lyssna på mig</a:t>
            </a:r>
          </a:p>
        </p:txBody>
      </p:sp>
      <p:sp>
        <p:nvSpPr>
          <p:cNvPr id="10" name="Rubrik 1">
            <a:extLst>
              <a:ext uri="{FF2B5EF4-FFF2-40B4-BE49-F238E27FC236}">
                <a16:creationId xmlns:a16="http://schemas.microsoft.com/office/drawing/2014/main" id="{CA6A6D3D-FC27-411F-AEFF-29E06935E420}"/>
              </a:ext>
            </a:extLst>
          </p:cNvPr>
          <p:cNvSpPr txBox="1">
            <a:spLocks/>
          </p:cNvSpPr>
          <p:nvPr/>
        </p:nvSpPr>
        <p:spPr>
          <a:xfrm>
            <a:off x="1357314" y="3429000"/>
            <a:ext cx="9144000" cy="10064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i="1" dirty="0">
                <a:solidFill>
                  <a:srgbClr val="C00000"/>
                </a:solidFill>
              </a:rPr>
              <a:t>Lämna mig inte ensam</a:t>
            </a:r>
          </a:p>
        </p:txBody>
      </p:sp>
      <p:pic>
        <p:nvPicPr>
          <p:cNvPr id="3" name="Ljud 2">
            <a:hlinkClick r:id="" action="ppaction://media"/>
            <a:extLst>
              <a:ext uri="{FF2B5EF4-FFF2-40B4-BE49-F238E27FC236}">
                <a16:creationId xmlns:a16="http://schemas.microsoft.com/office/drawing/2014/main" id="{3E3E33D7-31CD-4806-AE00-07EF54ADCF8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190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39"/>
    </mc:Choice>
    <mc:Fallback xmlns="">
      <p:transition spd="slow" advTm="21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FA36A46-8404-4DFF-B77D-E231F037AB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06475"/>
          </a:xfrm>
        </p:spPr>
        <p:txBody>
          <a:bodyPr/>
          <a:lstStyle/>
          <a:p>
            <a:r>
              <a:rPr lang="sv-SE" dirty="0"/>
              <a:t>Tack för din uppmärksamhet!</a:t>
            </a:r>
          </a:p>
        </p:txBody>
      </p:sp>
      <p:cxnSp>
        <p:nvCxnSpPr>
          <p:cNvPr id="6" name="Rak koppling 5">
            <a:extLst>
              <a:ext uri="{FF2B5EF4-FFF2-40B4-BE49-F238E27FC236}">
                <a16:creationId xmlns:a16="http://schemas.microsoft.com/office/drawing/2014/main" id="{BC92052D-905D-4143-B583-5982861097E4}"/>
              </a:ext>
            </a:extLst>
          </p:cNvPr>
          <p:cNvCxnSpPr/>
          <p:nvPr/>
        </p:nvCxnSpPr>
        <p:spPr>
          <a:xfrm>
            <a:off x="1328738" y="5757863"/>
            <a:ext cx="9529762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ruta 6">
            <a:extLst>
              <a:ext uri="{FF2B5EF4-FFF2-40B4-BE49-F238E27FC236}">
                <a16:creationId xmlns:a16="http://schemas.microsoft.com/office/drawing/2014/main" id="{D1D028B1-1BCC-4731-B8BC-CF51C3683453}"/>
              </a:ext>
            </a:extLst>
          </p:cNvPr>
          <p:cNvSpPr txBox="1"/>
          <p:nvPr/>
        </p:nvSpPr>
        <p:spPr>
          <a:xfrm>
            <a:off x="7729539" y="5770007"/>
            <a:ext cx="3243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dirty="0"/>
              <a:t>bohmelin.se</a:t>
            </a:r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AC04DD7B-DE5D-4A3E-8D06-03B2FC5F6C43}"/>
              </a:ext>
            </a:extLst>
          </p:cNvPr>
          <p:cNvSpPr txBox="1">
            <a:spLocks/>
          </p:cNvSpPr>
          <p:nvPr/>
        </p:nvSpPr>
        <p:spPr>
          <a:xfrm>
            <a:off x="1524000" y="3232151"/>
            <a:ext cx="9144000" cy="218280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sv-SE" sz="4300" dirty="0"/>
              <a:t>IngMarie Bohmelin</a:t>
            </a:r>
          </a:p>
          <a:p>
            <a:pPr>
              <a:lnSpc>
                <a:spcPct val="110000"/>
              </a:lnSpc>
            </a:pPr>
            <a:r>
              <a:rPr lang="sv-SE" sz="4300" dirty="0"/>
              <a:t>ingmarie@bohmelin.se</a:t>
            </a:r>
          </a:p>
          <a:p>
            <a:pPr>
              <a:lnSpc>
                <a:spcPct val="110000"/>
              </a:lnSpc>
            </a:pPr>
            <a:r>
              <a:rPr lang="sv-SE" sz="43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www.bohmelin.se</a:t>
            </a:r>
            <a:endParaRPr lang="sv-SE" sz="4300" dirty="0"/>
          </a:p>
          <a:p>
            <a:endParaRPr lang="sv-SE" dirty="0"/>
          </a:p>
        </p:txBody>
      </p:sp>
      <p:pic>
        <p:nvPicPr>
          <p:cNvPr id="3" name="Ljud 2">
            <a:hlinkClick r:id="" action="ppaction://media"/>
            <a:extLst>
              <a:ext uri="{FF2B5EF4-FFF2-40B4-BE49-F238E27FC236}">
                <a16:creationId xmlns:a16="http://schemas.microsoft.com/office/drawing/2014/main" id="{BA9AAB4D-F819-434F-B3FB-4B4B7A1EF1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86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74"/>
    </mc:Choice>
    <mc:Fallback xmlns="">
      <p:transition spd="slow" advTm="7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FA36A46-8404-4DFF-B77D-E231F037AB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06475"/>
          </a:xfrm>
        </p:spPr>
        <p:txBody>
          <a:bodyPr/>
          <a:lstStyle/>
          <a:p>
            <a:r>
              <a:rPr lang="sv-SE" dirty="0"/>
              <a:t>Tänk dig att under fem år 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25D2631C-EE58-4445-BB2B-4A03D12A45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7539" y="3196061"/>
            <a:ext cx="9144000" cy="414334"/>
          </a:xfrm>
        </p:spPr>
        <p:txBody>
          <a:bodyPr>
            <a:normAutofit lnSpcReduction="10000"/>
          </a:bodyPr>
          <a:lstStyle/>
          <a:p>
            <a:r>
              <a:rPr lang="sv-SE" dirty="0"/>
              <a:t>av 18 vårdcentraler/specialister</a:t>
            </a:r>
          </a:p>
        </p:txBody>
      </p:sp>
      <p:cxnSp>
        <p:nvCxnSpPr>
          <p:cNvPr id="6" name="Rak koppling 5">
            <a:extLst>
              <a:ext uri="{FF2B5EF4-FFF2-40B4-BE49-F238E27FC236}">
                <a16:creationId xmlns:a16="http://schemas.microsoft.com/office/drawing/2014/main" id="{BC92052D-905D-4143-B583-5982861097E4}"/>
              </a:ext>
            </a:extLst>
          </p:cNvPr>
          <p:cNvCxnSpPr/>
          <p:nvPr/>
        </p:nvCxnSpPr>
        <p:spPr>
          <a:xfrm>
            <a:off x="1328738" y="5757863"/>
            <a:ext cx="9529762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ruta 6">
            <a:extLst>
              <a:ext uri="{FF2B5EF4-FFF2-40B4-BE49-F238E27FC236}">
                <a16:creationId xmlns:a16="http://schemas.microsoft.com/office/drawing/2014/main" id="{D1D028B1-1BCC-4731-B8BC-CF51C3683453}"/>
              </a:ext>
            </a:extLst>
          </p:cNvPr>
          <p:cNvSpPr txBox="1"/>
          <p:nvPr/>
        </p:nvSpPr>
        <p:spPr>
          <a:xfrm>
            <a:off x="7729539" y="5770007"/>
            <a:ext cx="3243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dirty="0"/>
              <a:t>bohmelin.se</a:t>
            </a:r>
          </a:p>
        </p:txBody>
      </p:sp>
      <p:sp>
        <p:nvSpPr>
          <p:cNvPr id="8" name="Underrubrik 2">
            <a:extLst>
              <a:ext uri="{FF2B5EF4-FFF2-40B4-BE49-F238E27FC236}">
                <a16:creationId xmlns:a16="http://schemas.microsoft.com/office/drawing/2014/main" id="{DD462DDD-81F1-453D-B03F-EEC38CAC6652}"/>
              </a:ext>
            </a:extLst>
          </p:cNvPr>
          <p:cNvSpPr txBox="1">
            <a:spLocks/>
          </p:cNvSpPr>
          <p:nvPr/>
        </p:nvSpPr>
        <p:spPr>
          <a:xfrm>
            <a:off x="0" y="2185978"/>
            <a:ext cx="9144000" cy="41433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få 16 olika diagnoser  </a:t>
            </a:r>
          </a:p>
        </p:txBody>
      </p:sp>
      <p:sp>
        <p:nvSpPr>
          <p:cNvPr id="9" name="Underrubrik 2">
            <a:extLst>
              <a:ext uri="{FF2B5EF4-FFF2-40B4-BE49-F238E27FC236}">
                <a16:creationId xmlns:a16="http://schemas.microsoft.com/office/drawing/2014/main" id="{1E85164C-01E8-4FFF-88EC-FA055FEEEA6D}"/>
              </a:ext>
            </a:extLst>
          </p:cNvPr>
          <p:cNvSpPr txBox="1">
            <a:spLocks/>
          </p:cNvSpPr>
          <p:nvPr/>
        </p:nvSpPr>
        <p:spPr>
          <a:xfrm>
            <a:off x="1714500" y="2724587"/>
            <a:ext cx="9144000" cy="41433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 med 22 olika symtom</a:t>
            </a:r>
          </a:p>
        </p:txBody>
      </p:sp>
      <p:pic>
        <p:nvPicPr>
          <p:cNvPr id="4" name="Ljud 3">
            <a:hlinkClick r:id="" action="ppaction://media"/>
            <a:extLst>
              <a:ext uri="{FF2B5EF4-FFF2-40B4-BE49-F238E27FC236}">
                <a16:creationId xmlns:a16="http://schemas.microsoft.com/office/drawing/2014/main" id="{62BB3530-C9F0-4C5B-B846-7BD7B7D2615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073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51"/>
    </mc:Choice>
    <mc:Fallback xmlns="">
      <p:transition spd="slow" advTm="28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FA36A46-8404-4DFF-B77D-E231F037AB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06475"/>
          </a:xfrm>
        </p:spPr>
        <p:txBody>
          <a:bodyPr/>
          <a:lstStyle/>
          <a:p>
            <a:r>
              <a:rPr lang="sv-SE" dirty="0"/>
              <a:t>Tänk dig på det… 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25D2631C-EE58-4445-BB2B-4A03D12A45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1619" y="2858591"/>
            <a:ext cx="6389929" cy="782563"/>
          </a:xfrm>
        </p:spPr>
        <p:txBody>
          <a:bodyPr>
            <a:normAutofit/>
          </a:bodyPr>
          <a:lstStyle/>
          <a:p>
            <a:r>
              <a:rPr lang="sv-SE" dirty="0"/>
              <a:t>inse att jag ingår i en dysfunktionell storfamilj inom autism </a:t>
            </a:r>
            <a:r>
              <a:rPr lang="sv-SE" dirty="0" err="1"/>
              <a:t>spektrat</a:t>
            </a:r>
            <a:endParaRPr lang="sv-SE" dirty="0"/>
          </a:p>
        </p:txBody>
      </p:sp>
      <p:cxnSp>
        <p:nvCxnSpPr>
          <p:cNvPr id="6" name="Rak koppling 5">
            <a:extLst>
              <a:ext uri="{FF2B5EF4-FFF2-40B4-BE49-F238E27FC236}">
                <a16:creationId xmlns:a16="http://schemas.microsoft.com/office/drawing/2014/main" id="{BC92052D-905D-4143-B583-5982861097E4}"/>
              </a:ext>
            </a:extLst>
          </p:cNvPr>
          <p:cNvCxnSpPr/>
          <p:nvPr/>
        </p:nvCxnSpPr>
        <p:spPr>
          <a:xfrm>
            <a:off x="1328738" y="5757863"/>
            <a:ext cx="9529762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ruta 6">
            <a:extLst>
              <a:ext uri="{FF2B5EF4-FFF2-40B4-BE49-F238E27FC236}">
                <a16:creationId xmlns:a16="http://schemas.microsoft.com/office/drawing/2014/main" id="{D1D028B1-1BCC-4731-B8BC-CF51C3683453}"/>
              </a:ext>
            </a:extLst>
          </p:cNvPr>
          <p:cNvSpPr txBox="1"/>
          <p:nvPr/>
        </p:nvSpPr>
        <p:spPr>
          <a:xfrm>
            <a:off x="7729539" y="5770007"/>
            <a:ext cx="3243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dirty="0" err="1"/>
              <a:t>bohmelin.seög</a:t>
            </a:r>
            <a:r>
              <a:rPr lang="sv-SE" dirty="0"/>
              <a:t> </a:t>
            </a:r>
          </a:p>
        </p:txBody>
      </p:sp>
      <p:sp>
        <p:nvSpPr>
          <p:cNvPr id="8" name="Underrubrik 2">
            <a:extLst>
              <a:ext uri="{FF2B5EF4-FFF2-40B4-BE49-F238E27FC236}">
                <a16:creationId xmlns:a16="http://schemas.microsoft.com/office/drawing/2014/main" id="{DD462DDD-81F1-453D-B03F-EEC38CAC6652}"/>
              </a:ext>
            </a:extLst>
          </p:cNvPr>
          <p:cNvSpPr txBox="1">
            <a:spLocks/>
          </p:cNvSpPr>
          <p:nvPr/>
        </p:nvSpPr>
        <p:spPr>
          <a:xfrm>
            <a:off x="-1414461" y="2225832"/>
            <a:ext cx="9144000" cy="41433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få diagnosen hemokromatos</a:t>
            </a:r>
          </a:p>
        </p:txBody>
      </p:sp>
      <p:sp>
        <p:nvSpPr>
          <p:cNvPr id="9" name="Underrubrik 2">
            <a:extLst>
              <a:ext uri="{FF2B5EF4-FFF2-40B4-BE49-F238E27FC236}">
                <a16:creationId xmlns:a16="http://schemas.microsoft.com/office/drawing/2014/main" id="{1E85164C-01E8-4FFF-88EC-FA055FEEEA6D}"/>
              </a:ext>
            </a:extLst>
          </p:cNvPr>
          <p:cNvSpPr txBox="1">
            <a:spLocks/>
          </p:cNvSpPr>
          <p:nvPr/>
        </p:nvSpPr>
        <p:spPr>
          <a:xfrm>
            <a:off x="925272" y="4851902"/>
            <a:ext cx="9144000" cy="41433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få utmattningssyndrom</a:t>
            </a:r>
          </a:p>
        </p:txBody>
      </p:sp>
      <p:sp>
        <p:nvSpPr>
          <p:cNvPr id="12" name="Underrubrik 2">
            <a:extLst>
              <a:ext uri="{FF2B5EF4-FFF2-40B4-BE49-F238E27FC236}">
                <a16:creationId xmlns:a16="http://schemas.microsoft.com/office/drawing/2014/main" id="{88096E92-2CF1-48CD-B684-A76836627573}"/>
              </a:ext>
            </a:extLst>
          </p:cNvPr>
          <p:cNvSpPr txBox="1">
            <a:spLocks/>
          </p:cNvSpPr>
          <p:nvPr/>
        </p:nvSpPr>
        <p:spPr>
          <a:xfrm>
            <a:off x="2926455" y="3878862"/>
            <a:ext cx="9144000" cy="41433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inse att jag är högpresterande</a:t>
            </a:r>
          </a:p>
        </p:txBody>
      </p:sp>
      <p:pic>
        <p:nvPicPr>
          <p:cNvPr id="4" name="Ljud 3">
            <a:hlinkClick r:id="" action="ppaction://media"/>
            <a:extLst>
              <a:ext uri="{FF2B5EF4-FFF2-40B4-BE49-F238E27FC236}">
                <a16:creationId xmlns:a16="http://schemas.microsoft.com/office/drawing/2014/main" id="{7294715A-03ED-4141-831F-4F1001F5C6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78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28"/>
    </mc:Choice>
    <mc:Fallback xmlns="">
      <p:transition spd="slow" advTm="24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8" grpId="0"/>
      <p:bldP spid="9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FA36A46-8404-4DFF-B77D-E231F037AB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06475"/>
          </a:xfrm>
        </p:spPr>
        <p:txBody>
          <a:bodyPr/>
          <a:lstStyle/>
          <a:p>
            <a:r>
              <a:rPr lang="sv-SE" dirty="0"/>
              <a:t>Vid det här laget hade jag 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25D2631C-EE58-4445-BB2B-4A03D12A45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408" y="4026802"/>
            <a:ext cx="9144000" cy="414334"/>
          </a:xfrm>
        </p:spPr>
        <p:txBody>
          <a:bodyPr>
            <a:normAutofit lnSpcReduction="10000"/>
          </a:bodyPr>
          <a:lstStyle/>
          <a:p>
            <a:r>
              <a:rPr lang="sv-SE" dirty="0"/>
              <a:t>få om ens någon anhörig, trodde på mig</a:t>
            </a:r>
          </a:p>
        </p:txBody>
      </p:sp>
      <p:cxnSp>
        <p:nvCxnSpPr>
          <p:cNvPr id="6" name="Rak koppling 5">
            <a:extLst>
              <a:ext uri="{FF2B5EF4-FFF2-40B4-BE49-F238E27FC236}">
                <a16:creationId xmlns:a16="http://schemas.microsoft.com/office/drawing/2014/main" id="{BC92052D-905D-4143-B583-5982861097E4}"/>
              </a:ext>
            </a:extLst>
          </p:cNvPr>
          <p:cNvCxnSpPr/>
          <p:nvPr/>
        </p:nvCxnSpPr>
        <p:spPr>
          <a:xfrm>
            <a:off x="1328738" y="5757863"/>
            <a:ext cx="9529762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ruta 6">
            <a:extLst>
              <a:ext uri="{FF2B5EF4-FFF2-40B4-BE49-F238E27FC236}">
                <a16:creationId xmlns:a16="http://schemas.microsoft.com/office/drawing/2014/main" id="{D1D028B1-1BCC-4731-B8BC-CF51C3683453}"/>
              </a:ext>
            </a:extLst>
          </p:cNvPr>
          <p:cNvSpPr txBox="1"/>
          <p:nvPr/>
        </p:nvSpPr>
        <p:spPr>
          <a:xfrm>
            <a:off x="7729539" y="5770007"/>
            <a:ext cx="3243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dirty="0"/>
              <a:t>bohmelin.se</a:t>
            </a:r>
          </a:p>
        </p:txBody>
      </p:sp>
      <p:sp>
        <p:nvSpPr>
          <p:cNvPr id="8" name="Underrubrik 2">
            <a:extLst>
              <a:ext uri="{FF2B5EF4-FFF2-40B4-BE49-F238E27FC236}">
                <a16:creationId xmlns:a16="http://schemas.microsoft.com/office/drawing/2014/main" id="{DD462DDD-81F1-453D-B03F-EEC38CAC6652}"/>
              </a:ext>
            </a:extLst>
          </p:cNvPr>
          <p:cNvSpPr txBox="1">
            <a:spLocks/>
          </p:cNvSpPr>
          <p:nvPr/>
        </p:nvSpPr>
        <p:spPr>
          <a:xfrm>
            <a:off x="1524000" y="2314571"/>
            <a:ext cx="9144000" cy="41433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tappat tron på sjukvården  </a:t>
            </a:r>
          </a:p>
        </p:txBody>
      </p:sp>
      <p:sp>
        <p:nvSpPr>
          <p:cNvPr id="9" name="Underrubrik 2">
            <a:extLst>
              <a:ext uri="{FF2B5EF4-FFF2-40B4-BE49-F238E27FC236}">
                <a16:creationId xmlns:a16="http://schemas.microsoft.com/office/drawing/2014/main" id="{1E85164C-01E8-4FFF-88EC-FA055FEEEA6D}"/>
              </a:ext>
            </a:extLst>
          </p:cNvPr>
          <p:cNvSpPr txBox="1">
            <a:spLocks/>
          </p:cNvSpPr>
          <p:nvPr/>
        </p:nvSpPr>
        <p:spPr>
          <a:xfrm>
            <a:off x="2578067" y="2768205"/>
            <a:ext cx="9144000" cy="41433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 tappat tron på mig själv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37255E0E-6E8C-4D25-9AC4-653C243A8AAB}"/>
              </a:ext>
            </a:extLst>
          </p:cNvPr>
          <p:cNvSpPr txBox="1">
            <a:spLocks/>
          </p:cNvSpPr>
          <p:nvPr/>
        </p:nvSpPr>
        <p:spPr>
          <a:xfrm>
            <a:off x="2345635" y="4419702"/>
            <a:ext cx="9144000" cy="41433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Inte ens i mötet med vården</a:t>
            </a:r>
          </a:p>
        </p:txBody>
      </p:sp>
      <p:pic>
        <p:nvPicPr>
          <p:cNvPr id="4" name="Ljud 3">
            <a:hlinkClick r:id="" action="ppaction://media"/>
            <a:extLst>
              <a:ext uri="{FF2B5EF4-FFF2-40B4-BE49-F238E27FC236}">
                <a16:creationId xmlns:a16="http://schemas.microsoft.com/office/drawing/2014/main" id="{8EC9B51C-13B5-41BF-9978-13F7038A9EA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381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79"/>
    </mc:Choice>
    <mc:Fallback xmlns="">
      <p:transition spd="slow" advTm="28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FA36A46-8404-4DFF-B77D-E231F037AB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06475"/>
          </a:xfrm>
        </p:spPr>
        <p:txBody>
          <a:bodyPr/>
          <a:lstStyle/>
          <a:p>
            <a:r>
              <a:rPr lang="sv-SE" dirty="0"/>
              <a:t>Det här är min historia</a:t>
            </a:r>
          </a:p>
        </p:txBody>
      </p:sp>
      <p:cxnSp>
        <p:nvCxnSpPr>
          <p:cNvPr id="6" name="Rak koppling 5">
            <a:extLst>
              <a:ext uri="{FF2B5EF4-FFF2-40B4-BE49-F238E27FC236}">
                <a16:creationId xmlns:a16="http://schemas.microsoft.com/office/drawing/2014/main" id="{BC92052D-905D-4143-B583-5982861097E4}"/>
              </a:ext>
            </a:extLst>
          </p:cNvPr>
          <p:cNvCxnSpPr/>
          <p:nvPr/>
        </p:nvCxnSpPr>
        <p:spPr>
          <a:xfrm>
            <a:off x="1328738" y="5757863"/>
            <a:ext cx="9529762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ruta 6">
            <a:extLst>
              <a:ext uri="{FF2B5EF4-FFF2-40B4-BE49-F238E27FC236}">
                <a16:creationId xmlns:a16="http://schemas.microsoft.com/office/drawing/2014/main" id="{D1D028B1-1BCC-4731-B8BC-CF51C3683453}"/>
              </a:ext>
            </a:extLst>
          </p:cNvPr>
          <p:cNvSpPr txBox="1"/>
          <p:nvPr/>
        </p:nvSpPr>
        <p:spPr>
          <a:xfrm>
            <a:off x="7729539" y="5770007"/>
            <a:ext cx="3243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dirty="0"/>
              <a:t>bohmelin.se</a:t>
            </a:r>
          </a:p>
        </p:txBody>
      </p:sp>
      <p:pic>
        <p:nvPicPr>
          <p:cNvPr id="11" name="Bildobjekt 10" descr="En bild som visar person, glasögon, man, inomhus&#10;&#10;Automatiskt genererad beskrivning">
            <a:extLst>
              <a:ext uri="{FF2B5EF4-FFF2-40B4-BE49-F238E27FC236}">
                <a16:creationId xmlns:a16="http://schemas.microsoft.com/office/drawing/2014/main" id="{2E983D11-6311-48ED-9329-68FD3A7092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713" y="2128838"/>
            <a:ext cx="5040000" cy="4536000"/>
          </a:xfrm>
          <a:prstGeom prst="rect">
            <a:avLst/>
          </a:prstGeom>
        </p:spPr>
      </p:pic>
      <p:pic>
        <p:nvPicPr>
          <p:cNvPr id="3" name="Ljud 2">
            <a:hlinkClick r:id="" action="ppaction://media"/>
            <a:extLst>
              <a:ext uri="{FF2B5EF4-FFF2-40B4-BE49-F238E27FC236}">
                <a16:creationId xmlns:a16="http://schemas.microsoft.com/office/drawing/2014/main" id="{262BF44B-EBB7-4385-A01C-D4361054C1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79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5"/>
    </mc:Choice>
    <mc:Fallback xmlns="">
      <p:transition spd="slow" advTm="4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FA36A46-8404-4DFF-B77D-E231F037AB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06475"/>
          </a:xfrm>
        </p:spPr>
        <p:txBody>
          <a:bodyPr/>
          <a:lstStyle/>
          <a:p>
            <a:r>
              <a:rPr lang="sv-SE" dirty="0"/>
              <a:t>Positivt bemötande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25D2631C-EE58-4445-BB2B-4A03D12A45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4559" y="4489112"/>
            <a:ext cx="9144000" cy="414334"/>
          </a:xfrm>
        </p:spPr>
        <p:txBody>
          <a:bodyPr>
            <a:normAutofit lnSpcReduction="10000"/>
          </a:bodyPr>
          <a:lstStyle/>
          <a:p>
            <a:r>
              <a:rPr lang="sv-SE" dirty="0" err="1"/>
              <a:t>lipödem</a:t>
            </a:r>
            <a:endParaRPr lang="sv-SE" dirty="0"/>
          </a:p>
        </p:txBody>
      </p:sp>
      <p:cxnSp>
        <p:nvCxnSpPr>
          <p:cNvPr id="6" name="Rak koppling 5">
            <a:extLst>
              <a:ext uri="{FF2B5EF4-FFF2-40B4-BE49-F238E27FC236}">
                <a16:creationId xmlns:a16="http://schemas.microsoft.com/office/drawing/2014/main" id="{BC92052D-905D-4143-B583-5982861097E4}"/>
              </a:ext>
            </a:extLst>
          </p:cNvPr>
          <p:cNvCxnSpPr/>
          <p:nvPr/>
        </p:nvCxnSpPr>
        <p:spPr>
          <a:xfrm>
            <a:off x="1328738" y="5757863"/>
            <a:ext cx="9529762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ruta 6">
            <a:extLst>
              <a:ext uri="{FF2B5EF4-FFF2-40B4-BE49-F238E27FC236}">
                <a16:creationId xmlns:a16="http://schemas.microsoft.com/office/drawing/2014/main" id="{D1D028B1-1BCC-4731-B8BC-CF51C3683453}"/>
              </a:ext>
            </a:extLst>
          </p:cNvPr>
          <p:cNvSpPr txBox="1"/>
          <p:nvPr/>
        </p:nvSpPr>
        <p:spPr>
          <a:xfrm>
            <a:off x="7729539" y="5770007"/>
            <a:ext cx="3243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dirty="0"/>
              <a:t>bohmelin.se</a:t>
            </a:r>
          </a:p>
        </p:txBody>
      </p:sp>
      <p:sp>
        <p:nvSpPr>
          <p:cNvPr id="8" name="Underrubrik 2">
            <a:extLst>
              <a:ext uri="{FF2B5EF4-FFF2-40B4-BE49-F238E27FC236}">
                <a16:creationId xmlns:a16="http://schemas.microsoft.com/office/drawing/2014/main" id="{DD462DDD-81F1-453D-B03F-EEC38CAC6652}"/>
              </a:ext>
            </a:extLst>
          </p:cNvPr>
          <p:cNvSpPr txBox="1">
            <a:spLocks/>
          </p:cNvSpPr>
          <p:nvPr/>
        </p:nvSpPr>
        <p:spPr>
          <a:xfrm>
            <a:off x="1342974" y="2659760"/>
            <a:ext cx="9144000" cy="1398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Hilkka Helminen, </a:t>
            </a:r>
          </a:p>
          <a:p>
            <a:r>
              <a:rPr lang="sv-SE" dirty="0"/>
              <a:t>sjuksköterska, medicinsk </a:t>
            </a:r>
            <a:r>
              <a:rPr lang="sv-SE" dirty="0" err="1"/>
              <a:t>lymfteraput</a:t>
            </a:r>
            <a:endParaRPr lang="sv-SE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4E45471-08C8-4E7C-9CD8-5A96BDCE68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35" t="11050" r="24840" b="19862"/>
          <a:stretch/>
        </p:blipFill>
        <p:spPr bwMode="auto">
          <a:xfrm>
            <a:off x="9277606" y="2140981"/>
            <a:ext cx="1209368" cy="331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Ljud 3">
            <a:hlinkClick r:id="" action="ppaction://media"/>
            <a:extLst>
              <a:ext uri="{FF2B5EF4-FFF2-40B4-BE49-F238E27FC236}">
                <a16:creationId xmlns:a16="http://schemas.microsoft.com/office/drawing/2014/main" id="{E7D83790-548E-4932-ABA2-D9AA87E0494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105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636"/>
    </mc:Choice>
    <mc:Fallback xmlns="">
      <p:transition spd="slow" advTm="65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FA36A46-8404-4DFF-B77D-E231F037AB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06475"/>
          </a:xfrm>
        </p:spPr>
        <p:txBody>
          <a:bodyPr/>
          <a:lstStyle/>
          <a:p>
            <a:r>
              <a:rPr lang="sv-SE" dirty="0"/>
              <a:t>Utvecklingspotential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25D2631C-EE58-4445-BB2B-4A03D12A45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5863" y="3190422"/>
            <a:ext cx="9144000" cy="414334"/>
          </a:xfrm>
        </p:spPr>
        <p:txBody>
          <a:bodyPr>
            <a:normAutofit lnSpcReduction="10000"/>
          </a:bodyPr>
          <a:lstStyle/>
          <a:p>
            <a:r>
              <a:rPr lang="sv-SE" dirty="0"/>
              <a:t>R60.0B</a:t>
            </a:r>
          </a:p>
        </p:txBody>
      </p:sp>
      <p:cxnSp>
        <p:nvCxnSpPr>
          <p:cNvPr id="6" name="Rak koppling 5">
            <a:extLst>
              <a:ext uri="{FF2B5EF4-FFF2-40B4-BE49-F238E27FC236}">
                <a16:creationId xmlns:a16="http://schemas.microsoft.com/office/drawing/2014/main" id="{BC92052D-905D-4143-B583-5982861097E4}"/>
              </a:ext>
            </a:extLst>
          </p:cNvPr>
          <p:cNvCxnSpPr/>
          <p:nvPr/>
        </p:nvCxnSpPr>
        <p:spPr>
          <a:xfrm>
            <a:off x="1328738" y="5757863"/>
            <a:ext cx="9529762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ruta 6">
            <a:extLst>
              <a:ext uri="{FF2B5EF4-FFF2-40B4-BE49-F238E27FC236}">
                <a16:creationId xmlns:a16="http://schemas.microsoft.com/office/drawing/2014/main" id="{D1D028B1-1BCC-4731-B8BC-CF51C3683453}"/>
              </a:ext>
            </a:extLst>
          </p:cNvPr>
          <p:cNvSpPr txBox="1"/>
          <p:nvPr/>
        </p:nvSpPr>
        <p:spPr>
          <a:xfrm>
            <a:off x="7729539" y="5770007"/>
            <a:ext cx="3243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dirty="0"/>
              <a:t>bohmelin.se</a:t>
            </a:r>
          </a:p>
        </p:txBody>
      </p:sp>
      <p:sp>
        <p:nvSpPr>
          <p:cNvPr id="8" name="Underrubrik 2">
            <a:extLst>
              <a:ext uri="{FF2B5EF4-FFF2-40B4-BE49-F238E27FC236}">
                <a16:creationId xmlns:a16="http://schemas.microsoft.com/office/drawing/2014/main" id="{DD462DDD-81F1-453D-B03F-EEC38CAC6652}"/>
              </a:ext>
            </a:extLst>
          </p:cNvPr>
          <p:cNvSpPr txBox="1">
            <a:spLocks/>
          </p:cNvSpPr>
          <p:nvPr/>
        </p:nvSpPr>
        <p:spPr>
          <a:xfrm>
            <a:off x="1185863" y="2417831"/>
            <a:ext cx="9144000" cy="41433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Överläkare Maria </a:t>
            </a:r>
            <a:r>
              <a:rPr lang="sv-SE" dirty="0" err="1"/>
              <a:t>Sebestyen</a:t>
            </a:r>
            <a:r>
              <a:rPr lang="sv-SE" dirty="0"/>
              <a:t> diagnosticerade mig</a:t>
            </a:r>
          </a:p>
        </p:txBody>
      </p:sp>
      <p:sp>
        <p:nvSpPr>
          <p:cNvPr id="9" name="Underrubrik 2">
            <a:extLst>
              <a:ext uri="{FF2B5EF4-FFF2-40B4-BE49-F238E27FC236}">
                <a16:creationId xmlns:a16="http://schemas.microsoft.com/office/drawing/2014/main" id="{F8779988-A609-4E23-9939-0210F174B9F5}"/>
              </a:ext>
            </a:extLst>
          </p:cNvPr>
          <p:cNvSpPr txBox="1">
            <a:spLocks/>
          </p:cNvSpPr>
          <p:nvPr/>
        </p:nvSpPr>
        <p:spPr>
          <a:xfrm>
            <a:off x="3157539" y="3963013"/>
            <a:ext cx="9144000" cy="4143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4000" b="1" i="1" dirty="0">
                <a:solidFill>
                  <a:schemeClr val="accent6">
                    <a:lumMod val="75000"/>
                  </a:schemeClr>
                </a:solidFill>
              </a:rPr>
              <a:t>INGET att erbjuda</a:t>
            </a:r>
          </a:p>
        </p:txBody>
      </p:sp>
      <p:pic>
        <p:nvPicPr>
          <p:cNvPr id="4" name="Ljud 3">
            <a:hlinkClick r:id="" action="ppaction://media"/>
            <a:extLst>
              <a:ext uri="{FF2B5EF4-FFF2-40B4-BE49-F238E27FC236}">
                <a16:creationId xmlns:a16="http://schemas.microsoft.com/office/drawing/2014/main" id="{733F988E-ED1D-41C1-8ECE-AF875A74D69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816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65"/>
    </mc:Choice>
    <mc:Fallback xmlns="">
      <p:transition spd="slow" advTm="49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FA36A46-8404-4DFF-B77D-E231F037AB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06475"/>
          </a:xfrm>
        </p:spPr>
        <p:txBody>
          <a:bodyPr/>
          <a:lstStyle/>
          <a:p>
            <a:r>
              <a:rPr lang="sv-SE" dirty="0"/>
              <a:t>Dåligt bemötande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25D2631C-EE58-4445-BB2B-4A03D12A45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30350" y="2831970"/>
            <a:ext cx="9144000" cy="414334"/>
          </a:xfrm>
        </p:spPr>
        <p:txBody>
          <a:bodyPr>
            <a:normAutofit lnSpcReduction="10000"/>
          </a:bodyPr>
          <a:lstStyle/>
          <a:p>
            <a:r>
              <a:rPr lang="sv-SE" dirty="0"/>
              <a:t>Men IngMarie du vet att detta inte finns…</a:t>
            </a:r>
          </a:p>
        </p:txBody>
      </p:sp>
      <p:cxnSp>
        <p:nvCxnSpPr>
          <p:cNvPr id="6" name="Rak koppling 5">
            <a:extLst>
              <a:ext uri="{FF2B5EF4-FFF2-40B4-BE49-F238E27FC236}">
                <a16:creationId xmlns:a16="http://schemas.microsoft.com/office/drawing/2014/main" id="{BC92052D-905D-4143-B583-5982861097E4}"/>
              </a:ext>
            </a:extLst>
          </p:cNvPr>
          <p:cNvCxnSpPr/>
          <p:nvPr/>
        </p:nvCxnSpPr>
        <p:spPr>
          <a:xfrm>
            <a:off x="1328738" y="5757863"/>
            <a:ext cx="9529762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ruta 6">
            <a:extLst>
              <a:ext uri="{FF2B5EF4-FFF2-40B4-BE49-F238E27FC236}">
                <a16:creationId xmlns:a16="http://schemas.microsoft.com/office/drawing/2014/main" id="{D1D028B1-1BCC-4731-B8BC-CF51C3683453}"/>
              </a:ext>
            </a:extLst>
          </p:cNvPr>
          <p:cNvSpPr txBox="1"/>
          <p:nvPr/>
        </p:nvSpPr>
        <p:spPr>
          <a:xfrm>
            <a:off x="7729539" y="5770007"/>
            <a:ext cx="3243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dirty="0"/>
              <a:t>bohmelin.se</a:t>
            </a:r>
          </a:p>
        </p:txBody>
      </p:sp>
      <p:sp>
        <p:nvSpPr>
          <p:cNvPr id="8" name="Underrubrik 2">
            <a:extLst>
              <a:ext uri="{FF2B5EF4-FFF2-40B4-BE49-F238E27FC236}">
                <a16:creationId xmlns:a16="http://schemas.microsoft.com/office/drawing/2014/main" id="{DD462DDD-81F1-453D-B03F-EEC38CAC6652}"/>
              </a:ext>
            </a:extLst>
          </p:cNvPr>
          <p:cNvSpPr txBox="1">
            <a:spLocks/>
          </p:cNvSpPr>
          <p:nvPr/>
        </p:nvSpPr>
        <p:spPr>
          <a:xfrm>
            <a:off x="-126102" y="2282279"/>
            <a:ext cx="9144000" cy="41433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Nej vi har ingen behandling för </a:t>
            </a:r>
            <a:r>
              <a:rPr lang="sv-SE" dirty="0" err="1"/>
              <a:t>lipödem</a:t>
            </a:r>
            <a:r>
              <a:rPr lang="sv-SE" dirty="0"/>
              <a:t>, lycka till!</a:t>
            </a:r>
          </a:p>
        </p:txBody>
      </p:sp>
      <p:sp>
        <p:nvSpPr>
          <p:cNvPr id="9" name="Underrubrik 2">
            <a:extLst>
              <a:ext uri="{FF2B5EF4-FFF2-40B4-BE49-F238E27FC236}">
                <a16:creationId xmlns:a16="http://schemas.microsoft.com/office/drawing/2014/main" id="{F8779988-A609-4E23-9939-0210F174B9F5}"/>
              </a:ext>
            </a:extLst>
          </p:cNvPr>
          <p:cNvSpPr txBox="1">
            <a:spLocks/>
          </p:cNvSpPr>
          <p:nvPr/>
        </p:nvSpPr>
        <p:spPr>
          <a:xfrm>
            <a:off x="440843" y="3538058"/>
            <a:ext cx="9144000" cy="41433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Du kanske borde se över din kost och du, motionerar du?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10FB29-0288-4F7A-AF69-044FA7D596C8}"/>
              </a:ext>
            </a:extLst>
          </p:cNvPr>
          <p:cNvSpPr txBox="1">
            <a:spLocks/>
          </p:cNvSpPr>
          <p:nvPr/>
        </p:nvSpPr>
        <p:spPr>
          <a:xfrm>
            <a:off x="1455358" y="4244146"/>
            <a:ext cx="9144000" cy="41433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60 kg muskler sa du, ja ja hur ska vi ha det med…</a:t>
            </a:r>
          </a:p>
        </p:txBody>
      </p:sp>
      <p:pic>
        <p:nvPicPr>
          <p:cNvPr id="4" name="Ljud 3">
            <a:hlinkClick r:id="" action="ppaction://media"/>
            <a:extLst>
              <a:ext uri="{FF2B5EF4-FFF2-40B4-BE49-F238E27FC236}">
                <a16:creationId xmlns:a16="http://schemas.microsoft.com/office/drawing/2014/main" id="{43CD9C69-BCC7-41DF-BC53-308B580473E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191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299"/>
    </mc:Choice>
    <mc:Fallback xmlns="">
      <p:transition spd="slow" advTm="80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8" grpId="0"/>
      <p:bldP spid="9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5.6|15.2|6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20.3|24.1|18.1|17.8|3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85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8.2|92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5|20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|10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6|13.3|6.4|9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9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5.9|5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3.8|8|4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4.3|4.2|7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|3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4.9|14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9.4|9.2|2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8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|6.9|17.9|5.3"/>
</p:tagLst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753</Words>
  <Application>Microsoft Office PowerPoint</Application>
  <PresentationFormat>Bredbild</PresentationFormat>
  <Paragraphs>131</Paragraphs>
  <Slides>27</Slides>
  <Notes>0</Notes>
  <HiddenSlides>0</HiddenSlides>
  <MMClips>27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27</vt:i4>
      </vt:variant>
    </vt:vector>
  </HeadingPairs>
  <TitlesOfParts>
    <vt:vector size="34" baseType="lpstr">
      <vt:lpstr>Arial</vt:lpstr>
      <vt:lpstr>Bauhaus 93</vt:lpstr>
      <vt:lpstr>Calibri</vt:lpstr>
      <vt:lpstr>Calibri Light</vt:lpstr>
      <vt:lpstr>inherit</vt:lpstr>
      <vt:lpstr>Lato</vt:lpstr>
      <vt:lpstr>Office-tema</vt:lpstr>
      <vt:lpstr>Bemötande </vt:lpstr>
      <vt:lpstr>Tänk dig… </vt:lpstr>
      <vt:lpstr>Tänk dig att under fem år </vt:lpstr>
      <vt:lpstr>Tänk dig på det… </vt:lpstr>
      <vt:lpstr>Vid det här laget hade jag </vt:lpstr>
      <vt:lpstr>Det här är min historia</vt:lpstr>
      <vt:lpstr>Positivt bemötande</vt:lpstr>
      <vt:lpstr>Utvecklingspotential</vt:lpstr>
      <vt:lpstr>Dåligt bemötande</vt:lpstr>
      <vt:lpstr>Dåligt bemötande</vt:lpstr>
      <vt:lpstr>Positivt bemötande</vt:lpstr>
      <vt:lpstr>PowerPoint-presentation</vt:lpstr>
      <vt:lpstr>PowerPoint-presentation</vt:lpstr>
      <vt:lpstr>Dåligt bemötande</vt:lpstr>
      <vt:lpstr>Dåligt bemötande</vt:lpstr>
      <vt:lpstr>Så vad är R60.0B</vt:lpstr>
      <vt:lpstr>Ferritin/alkohol?</vt:lpstr>
      <vt:lpstr>Dåligt bemötande</vt:lpstr>
      <vt:lpstr>Dåligt bemötande</vt:lpstr>
      <vt:lpstr>Dåligt bemötande</vt:lpstr>
      <vt:lpstr>Utvecklingspotential</vt:lpstr>
      <vt:lpstr>Fakta</vt:lpstr>
      <vt:lpstr>Fakta</vt:lpstr>
      <vt:lpstr>Sällsynt diagnos</vt:lpstr>
      <vt:lpstr>Katastrof artiklar</vt:lpstr>
      <vt:lpstr>Så vad göra?</vt:lpstr>
      <vt:lpstr>Tack för din uppmärksamhet!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Bemötande</dc:title>
  <dc:creator>IngMarie Bohmelin</dc:creator>
  <cp:lastModifiedBy>IngMarie Bohmelin</cp:lastModifiedBy>
  <cp:revision>28</cp:revision>
  <dcterms:created xsi:type="dcterms:W3CDTF">2020-02-23T10:01:37Z</dcterms:created>
  <dcterms:modified xsi:type="dcterms:W3CDTF">2020-02-28T07:01:51Z</dcterms:modified>
</cp:coreProperties>
</file>